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slides/charts/chart2.xml" ContentType="application/vnd.openxmlformats-officedocument.drawingml.chart+xml"/>
  <Override PartName="/ppt/slides/charts/chart3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5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charts/chart6.xml" ContentType="application/vnd.openxmlformats-officedocument.drawingml.chart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charts/chart7.xml" ContentType="application/vnd.openxmlformats-officedocument.drawingml.chart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xlsx" ContentType="application/vnd.openxmlformats-officedocument.spreadsheetml.sheet"/>
  <Default Extension="jpg" ContentType="image/j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7d299641744d8b" /><Relationship Type="http://schemas.openxmlformats.org/officeDocument/2006/relationships/extended-properties" Target="/docProps/app.xml" Id="R34fdd9ab7d45476d" /><Relationship Type="http://schemas.openxmlformats.org/officeDocument/2006/relationships/officeDocument" Target="/ppt/presentation.xml" Id="R123b6cd04a5948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416e0f1afc84a56"/>
  </p:sldMasterIdLst>
  <p:notesMasterIdLst>
    <p:notesMasterId xmlns:r="http://schemas.openxmlformats.org/officeDocument/2006/relationships" r:id="R022b505b9c234658"/>
  </p:notesMasterIdLst>
  <p:sldIdLst>
    <p:sldId xmlns:r="http://schemas.openxmlformats.org/officeDocument/2006/relationships" id="256" r:id="R0397c7e5361449de"/>
    <p:sldId xmlns:r="http://schemas.openxmlformats.org/officeDocument/2006/relationships" id="257" r:id="Rdea95825c2c04c1c"/>
    <p:sldId xmlns:r="http://schemas.openxmlformats.org/officeDocument/2006/relationships" id="258" r:id="R6edb772020154946"/>
    <p:sldId xmlns:r="http://schemas.openxmlformats.org/officeDocument/2006/relationships" id="259" r:id="R77f5ff4e48674787"/>
    <p:sldId xmlns:r="http://schemas.openxmlformats.org/officeDocument/2006/relationships" id="260" r:id="R48bb4a25b54f46a3"/>
    <p:sldId xmlns:r="http://schemas.openxmlformats.org/officeDocument/2006/relationships" id="261" r:id="R187fabcc42cd4079"/>
    <p:sldId xmlns:r="http://schemas.openxmlformats.org/officeDocument/2006/relationships" id="262" r:id="R0906924d07af42a1"/>
    <p:sldId xmlns:r="http://schemas.openxmlformats.org/officeDocument/2006/relationships" id="263" r:id="R6bbff354caca4498"/>
    <p:sldId xmlns:r="http://schemas.openxmlformats.org/officeDocument/2006/relationships" id="264" r:id="R89f645e269d244a8"/>
    <p:sldId xmlns:r="http://schemas.openxmlformats.org/officeDocument/2006/relationships" id="265" r:id="R9227178ba8f14572"/>
    <p:sldId xmlns:r="http://schemas.openxmlformats.org/officeDocument/2006/relationships" id="266" r:id="R9be31c65d27d418d"/>
    <p:sldId xmlns:r="http://schemas.openxmlformats.org/officeDocument/2006/relationships" id="267" r:id="R4f64b67783874ef3"/>
    <p:sldId xmlns:r="http://schemas.openxmlformats.org/officeDocument/2006/relationships" id="268" r:id="R35c187ca656449a4"/>
    <p:sldId xmlns:r="http://schemas.openxmlformats.org/officeDocument/2006/relationships" id="269" r:id="R5ba3738a5cd141cb"/>
    <p:sldId xmlns:r="http://schemas.openxmlformats.org/officeDocument/2006/relationships" id="270" r:id="R41f169cc42794204"/>
    <p:sldId xmlns:r="http://schemas.openxmlformats.org/officeDocument/2006/relationships" id="271" r:id="Rf5809a2fb35044af"/>
    <p:sldId xmlns:r="http://schemas.openxmlformats.org/officeDocument/2006/relationships" id="272" r:id="R1583446501e4432d"/>
    <p:sldId xmlns:r="http://schemas.openxmlformats.org/officeDocument/2006/relationships" id="273" r:id="Rc4934f4460614d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30a74e7fb64410" /><Relationship Type="http://schemas.openxmlformats.org/officeDocument/2006/relationships/slideMaster" Target="/ppt/slideMasters/slideMaster1.xml" Id="R1416e0f1afc84a56" /><Relationship Type="http://schemas.openxmlformats.org/officeDocument/2006/relationships/notesMaster" Target="/ppt/notesMasters/notesMaster1.xml" Id="R022b505b9c234658" /><Relationship Type="http://schemas.openxmlformats.org/officeDocument/2006/relationships/presProps" Target="/ppt/presProps.xml" Id="Ra2c6e5c1cd1247cc" /><Relationship Type="http://schemas.openxmlformats.org/officeDocument/2006/relationships/tableStyles" Target="/ppt/tableStyles.xml" Id="R4bf71dd23732461c" /><Relationship Type="http://schemas.openxmlformats.org/officeDocument/2006/relationships/slide" Target="/ppt/slides/slide1.xml" Id="R0397c7e5361449de" /><Relationship Type="http://schemas.openxmlformats.org/officeDocument/2006/relationships/slide" Target="/ppt/slides/slide2.xml" Id="Rdea95825c2c04c1c" /><Relationship Type="http://schemas.openxmlformats.org/officeDocument/2006/relationships/slide" Target="/ppt/slides/slide3.xml" Id="R6edb772020154946" /><Relationship Type="http://schemas.openxmlformats.org/officeDocument/2006/relationships/slide" Target="/ppt/slides/slide4.xml" Id="R77f5ff4e48674787" /><Relationship Type="http://schemas.openxmlformats.org/officeDocument/2006/relationships/slide" Target="/ppt/slides/slide5.xml" Id="R48bb4a25b54f46a3" /><Relationship Type="http://schemas.openxmlformats.org/officeDocument/2006/relationships/slide" Target="/ppt/slides/slide6.xml" Id="R187fabcc42cd4079" /><Relationship Type="http://schemas.openxmlformats.org/officeDocument/2006/relationships/slide" Target="/ppt/slides/slide7.xml" Id="R0906924d07af42a1" /><Relationship Type="http://schemas.openxmlformats.org/officeDocument/2006/relationships/slide" Target="/ppt/slides/slide8.xml" Id="R6bbff354caca4498" /><Relationship Type="http://schemas.openxmlformats.org/officeDocument/2006/relationships/slide" Target="/ppt/slides/slide9.xml" Id="R89f645e269d244a8" /><Relationship Type="http://schemas.openxmlformats.org/officeDocument/2006/relationships/slide" Target="/ppt/slides/slide10.xml" Id="R9227178ba8f14572" /><Relationship Type="http://schemas.openxmlformats.org/officeDocument/2006/relationships/slide" Target="/ppt/slides/slide11.xml" Id="R9be31c65d27d418d" /><Relationship Type="http://schemas.openxmlformats.org/officeDocument/2006/relationships/slide" Target="/ppt/slides/slide12.xml" Id="R4f64b67783874ef3" /><Relationship Type="http://schemas.openxmlformats.org/officeDocument/2006/relationships/slide" Target="/ppt/slides/slide13.xml" Id="R35c187ca656449a4" /><Relationship Type="http://schemas.openxmlformats.org/officeDocument/2006/relationships/slide" Target="/ppt/slides/slide14.xml" Id="R5ba3738a5cd141cb" /><Relationship Type="http://schemas.openxmlformats.org/officeDocument/2006/relationships/slide" Target="/ppt/slides/slide15.xml" Id="R41f169cc42794204" /><Relationship Type="http://schemas.openxmlformats.org/officeDocument/2006/relationships/slide" Target="/ppt/slides/slide16.xml" Id="Rf5809a2fb35044af" /><Relationship Type="http://schemas.openxmlformats.org/officeDocument/2006/relationships/slide" Target="/ppt/slides/slide17.xml" Id="R1583446501e4432d" /><Relationship Type="http://schemas.openxmlformats.org/officeDocument/2006/relationships/slide" Target="/ppt/slides/slide18.xml" Id="Rc4934f4460614d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f4f34cd2d442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d1e5a9b23745b1" /><Relationship Type="http://schemas.openxmlformats.org/officeDocument/2006/relationships/notesMaster" Target="/ppt/notesMasters/notesMaster1.xml" Id="R712ee3e889b741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a9787c526fa4ca8" /><Relationship Type="http://schemas.openxmlformats.org/officeDocument/2006/relationships/notesMaster" Target="/ppt/notesMasters/notesMaster1.xml" Id="R9171df593305496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1d8031a567447b" /><Relationship Type="http://schemas.openxmlformats.org/officeDocument/2006/relationships/notesMaster" Target="/ppt/notesMasters/notesMaster1.xml" Id="Rcff914fe6d6f42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e8899c72c445d8" /><Relationship Type="http://schemas.openxmlformats.org/officeDocument/2006/relationships/notesMaster" Target="/ppt/notesMasters/notesMaster1.xml" Id="R31c0deaeade646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938c44bdf347d6" /><Relationship Type="http://schemas.openxmlformats.org/officeDocument/2006/relationships/notesMaster" Target="/ppt/notesMasters/notesMaster1.xml" Id="R4ebd6bc838fd43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7587e4380b4abf" /><Relationship Type="http://schemas.openxmlformats.org/officeDocument/2006/relationships/notesMaster" Target="/ppt/notesMasters/notesMaster1.xml" Id="Rd91dbdae876e44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3fd9fd03a046df" /><Relationship Type="http://schemas.openxmlformats.org/officeDocument/2006/relationships/notesMaster" Target="/ppt/notesMasters/notesMaster1.xml" Id="Rd643c24a5e2143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3efa06a47db41c4" /><Relationship Type="http://schemas.openxmlformats.org/officeDocument/2006/relationships/notesMaster" Target="/ppt/notesMasters/notesMaster1.xml" Id="R6590052043904f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e7daf0adad4828" /><Relationship Type="http://schemas.openxmlformats.org/officeDocument/2006/relationships/notesMaster" Target="/ppt/notesMasters/notesMaster1.xml" Id="R3ce619dc98164e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f273dbc12f49ba" /><Relationship Type="http://schemas.openxmlformats.org/officeDocument/2006/relationships/notesMaster" Target="/ppt/notesMasters/notesMaster1.xml" Id="Rd7dcf5cc31144b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a31ad5e2d4a414f" /><Relationship Type="http://schemas.openxmlformats.org/officeDocument/2006/relationships/notesMaster" Target="/ppt/notesMasters/notesMaster1.xml" Id="R6ad366d97c3742e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f9db9a3eba6456e" /><Relationship Type="http://schemas.openxmlformats.org/officeDocument/2006/relationships/notesMaster" Target="/ppt/notesMasters/notesMaster1.xml" Id="R8f306142a1d64c3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bf32207ac5143a3" /><Relationship Type="http://schemas.openxmlformats.org/officeDocument/2006/relationships/notesMaster" Target="/ppt/notesMasters/notesMaster1.xml" Id="R78c5267cfdf9473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102f406a4743d4" /><Relationship Type="http://schemas.openxmlformats.org/officeDocument/2006/relationships/notesMaster" Target="/ppt/notesMasters/notesMaster1.xml" Id="R918ce039bd394e6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9579045f483420d" /><Relationship Type="http://schemas.openxmlformats.org/officeDocument/2006/relationships/notesMaster" Target="/ppt/notesMasters/notesMaster1.xml" Id="Rfd6c8fc0bd124f7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a52f1ac774243ba" /><Relationship Type="http://schemas.openxmlformats.org/officeDocument/2006/relationships/notesMaster" Target="/ppt/notesMasters/notesMaster1.xml" Id="Rd2726fa20f3e4fa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afbc3893e4744c6" /><Relationship Type="http://schemas.openxmlformats.org/officeDocument/2006/relationships/notesMaster" Target="/ppt/notesMasters/notesMaster1.xml" Id="R852405dfae1443b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298009ab30b4022" /><Relationship Type="http://schemas.openxmlformats.org/officeDocument/2006/relationships/notesMaster" Target="/ppt/notesMasters/notesMaster1.xml" Id="R4a9ded02ec524a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 Закрытие потребности: 53% до, 90% после, прирост 37 процентных пунктов. Значения уточнены владельцем 30.09.2026. Для срока закрытия и рутинной нагрузки сохранено индексное сравнение: исходный уровень100, затем60 и40 соответственно.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 Источники логотипов: {</a:t>
            </a:r>
          </a:p>
          <a:p xmlns:a="http://schemas.openxmlformats.org/drawingml/2006/main">
            <a:r>
              <a:t>  "retrieved_date": "2026-09-30",</a:t>
            </a:r>
          </a:p>
          <a:p xmlns:a="http://schemas.openxmlformats.org/drawingml/2006/main">
            <a:r>
              <a:t>  "logos": [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"X5",</a:t>
            </a:r>
          </a:p>
          <a:p xmlns:a="http://schemas.openxmlformats.org/drawingml/2006/main">
            <a:r>
              <a:t>      "file": "x5.svg",</a:t>
            </a:r>
          </a:p>
          <a:p xmlns:a="http://schemas.openxmlformats.org/drawingml/2006/main">
            <a:r>
              <a:t>      "source_url": "https://www.x5.ru/wp-content/uploads/2026/05/logo-x5-main-top.svg",</a:t>
            </a:r>
          </a:p>
          <a:p xmlns:a="http://schemas.openxmlformats.org/drawingml/2006/main">
            <a:r>
              <a:t>      "page_url": "https://www.x5.ru/ru/",</a:t>
            </a:r>
          </a:p>
          <a:p xmlns:a="http://schemas.openxmlformats.org/drawingml/2006/main">
            <a:r>
              <a:t>      "provenance": "Официальный сайт X5; основной логотип",</a:t>
            </a:r>
          </a:p>
          <a:p xmlns:a="http://schemas.openxmlformats.org/drawingml/2006/main">
            <a:r>
              <a:t>      "local_path": "/workspace/scratch/7b7517f5227d/assets/logos/x5.svg",</a:t>
            </a:r>
          </a:p>
          <a:p xmlns:a="http://schemas.openxmlformats.org/drawingml/2006/main">
            <a:r>
              <a:t>      "bytes": 1305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"Магнит",</a:t>
            </a:r>
          </a:p>
          <a:p xmlns:a="http://schemas.openxmlformats.org/drawingml/2006/main">
            <a:r>
              <a:t>      "file": "magnit.png",</a:t>
            </a:r>
          </a:p>
          <a:p xmlns:a="http://schemas.openxmlformats.org/drawingml/2006/main">
            <a:r>
              <a:t>      "source_url": "https://www.magnit.com/upload/iblock/e6c/Magnit_main%20logo_RU.png",</a:t>
            </a:r>
          </a:p>
          <a:p xmlns:a="http://schemas.openxmlformats.org/drawingml/2006/main">
            <a:r>
              <a:t>      "page_url": "https://www.magnit.com/ru/media/media-bank/brandbook/",</a:t>
            </a:r>
          </a:p>
          <a:p xmlns:a="http://schemas.openxmlformats.org/drawingml/2006/main">
            <a:r>
              <a:t>      "provenance": "Официальный медиабанк Магнита; основной русскоязычный логотип",</a:t>
            </a:r>
          </a:p>
          <a:p xmlns:a="http://schemas.openxmlformats.org/drawingml/2006/main">
            <a:r>
              <a:t>      "local_path": "/workspace/scratch/7b7517f5227d/assets/logos/magnit.png",</a:t>
            </a:r>
          </a:p>
          <a:p xmlns:a="http://schemas.openxmlformats.org/drawingml/2006/main">
            <a:r>
              <a:t>      "bytes": 374381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"ВкусВилл",</a:t>
            </a:r>
          </a:p>
          <a:p xmlns:a="http://schemas.openxmlformats.org/drawingml/2006/main">
            <a:r>
              <a:t>      "file": "vkusvill.svg",</a:t>
            </a:r>
          </a:p>
          <a:p xmlns:a="http://schemas.openxmlformats.org/drawingml/2006/main">
            <a:r>
              <a:t>      "source_url": "https://vkusvill.ru/brand/img/header-logo-green.svg?v=1",</a:t>
            </a:r>
          </a:p>
          <a:p xmlns:a="http://schemas.openxmlformats.org/drawingml/2006/main">
            <a:r>
              <a:t>      "page_url": "https://vkusvill.ru/brand/",</a:t>
            </a:r>
          </a:p>
          <a:p xmlns:a="http://schemas.openxmlformats.org/drawingml/2006/main">
            <a:r>
              <a:t>      "provenance": "Официальный брендбук ВкусВилла",</a:t>
            </a:r>
          </a:p>
          <a:p xmlns:a="http://schemas.openxmlformats.org/drawingml/2006/main">
            <a:r>
              <a:t>      "local_path": "/workspace/scratch/7b7517f5227d/assets/logos/vkusvill.svg",</a:t>
            </a:r>
          </a:p>
          <a:p xmlns:a="http://schemas.openxmlformats.org/drawingml/2006/main">
            <a:r>
              <a:t>      "bytes": 1877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"Лента",</a:t>
            </a:r>
          </a:p>
          <a:p xmlns:a="http://schemas.openxmlformats.org/drawingml/2006/main">
            <a:r>
              <a:t>      "file": "lenta.svg",</a:t>
            </a:r>
          </a:p>
          <a:p xmlns:a="http://schemas.openxmlformats.org/drawingml/2006/main">
            <a:r>
              <a:t>      "source_url": "https://www.lentagroup.ru/img/brands/giper-lenta-color.svg",</a:t>
            </a:r>
          </a:p>
          <a:p xmlns:a="http://schemas.openxmlformats.org/drawingml/2006/main">
            <a:r>
              <a:t>      "page_url": "https://www.lentagroup.ru/ru/",</a:t>
            </a:r>
          </a:p>
          <a:p xmlns:a="http://schemas.openxmlformats.org/drawingml/2006/main">
            <a:r>
              <a:t>      "provenance": "Официальный корпоративный сайт; бренд Гипер Лента",</a:t>
            </a:r>
          </a:p>
          <a:p xmlns:a="http://schemas.openxmlformats.org/drawingml/2006/main">
            <a:r>
              <a:t>      "local_path": "/workspace/scratch/7b7517f5227d/assets/logos/lenta.svg",</a:t>
            </a:r>
          </a:p>
          <a:p xmlns:a="http://schemas.openxmlformats.org/drawingml/2006/main">
            <a:r>
              <a:t>      "bytes": 4554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"Группа Лента",</a:t>
            </a:r>
          </a:p>
          <a:p xmlns:a="http://schemas.openxmlformats.org/drawingml/2006/main">
            <a:r>
              <a:t>      "file": "lenta-group.svg",</a:t>
            </a:r>
          </a:p>
          <a:p xmlns:a="http://schemas.openxmlformats.org/drawingml/2006/main">
            <a:r>
              <a:t>      "source_url": "https://www.lentagroup.ru/img/logo/logo-ru.svg",</a:t>
            </a:r>
          </a:p>
          <a:p xmlns:a="http://schemas.openxmlformats.org/drawingml/2006/main">
            <a:r>
              <a:t>      "page_url": "https://www.lentagroup.ru/ru/",</a:t>
            </a:r>
          </a:p>
          <a:p xmlns:a="http://schemas.openxmlformats.org/drawingml/2006/main">
            <a:r>
              <a:t>      "provenance": "Официальный корпоративный сайт; альтернативный корпоративный логотип, та же группа",</a:t>
            </a:r>
          </a:p>
          <a:p xmlns:a="http://schemas.openxmlformats.org/drawingml/2006/main">
            <a:r>
              <a:t>      "local_path": "/workspace/scratch/7b7517f5227d/assets/logos/lenta-group.svg",</a:t>
            </a:r>
          </a:p>
          <a:p xmlns:a="http://schemas.openxmlformats.org/drawingml/2006/main">
            <a:r>
              <a:t>      "bytes": 5068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"HAVAL",</a:t>
            </a:r>
          </a:p>
          <a:p xmlns:a="http://schemas.openxmlformats.org/drawingml/2006/main">
            <a:r>
              <a:t>      "file": "haval-logo.svg",</a:t>
            </a:r>
          </a:p>
          <a:p xmlns:a="http://schemas.openxmlformats.org/drawingml/2006/main">
            <a:r>
              <a:t>      "source_url": "https://haval.ru/images/icons/sprite.svg#logo",</a:t>
            </a:r>
          </a:p>
          <a:p xmlns:a="http://schemas.openxmlformats.org/drawingml/2006/main">
            <a:r>
              <a:t>      "page_url": "https://haval.ru/",</a:t>
            </a:r>
          </a:p>
          <a:p xmlns:a="http://schemas.openxmlformats.org/drawingml/2006/main">
            <a:r>
              <a:t>      "provenance": "Без перерисовки извлечен symbol id=logo из оригинального SVG-спрайта официального сайта",</a:t>
            </a:r>
          </a:p>
          <a:p xmlns:a="http://schemas.openxmlformats.org/drawingml/2006/main">
            <a:r>
              <a:t>      "local_path": "/workspace/scratch/7b7517f5227d/assets/logos/haval-logo.svg",</a:t>
            </a:r>
          </a:p>
          <a:p xmlns:a="http://schemas.openxmlformats.org/drawingml/2006/main">
            <a:r>
              <a:t>      "bytes": 880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"Яндекс",</a:t>
            </a:r>
          </a:p>
          <a:p xmlns:a="http://schemas.openxmlformats.org/drawingml/2006/main">
            <a:r>
              <a:t>      "file": "yandex.svg",</a:t>
            </a:r>
          </a:p>
          <a:p xmlns:a="http://schemas.openxmlformats.org/drawingml/2006/main">
            <a:r>
              <a:t>      "source_url": "https://yastatic.net/s3/company-static/static/_/bee2b58e383f029658e10d854164aa05.svg",</a:t>
            </a:r>
          </a:p>
          <a:p xmlns:a="http://schemas.openxmlformats.org/drawingml/2006/main">
            <a:r>
              <a:t>      "page_url": "https://yandex.ru/company",</a:t>
            </a:r>
          </a:p>
          <a:p xmlns:a="http://schemas.openxmlformats.org/drawingml/2006/main">
            <a:r>
              <a:t>      "provenance": "Официальный корпоративный сайт; asset URL из common.bundle.css",</a:t>
            </a:r>
          </a:p>
          <a:p xmlns:a="http://schemas.openxmlformats.org/drawingml/2006/main">
            <a:r>
              <a:t>      "local_path": "/workspace/scratch/7b7517f5227d/assets/logos/yandex.svg",</a:t>
            </a:r>
          </a:p>
          <a:p xmlns:a="http://schemas.openxmlformats.org/drawingml/2006/main">
            <a:r>
              <a:t>      "bytes": 1263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"СДЭК",</a:t>
            </a:r>
          </a:p>
          <a:p xmlns:a="http://schemas.openxmlformats.org/drawingml/2006/main">
            <a:r>
              <a:t>      "file": "cdek.svg",</a:t>
            </a:r>
          </a:p>
          <a:p xmlns:a="http://schemas.openxmlformats.org/drawingml/2006/main">
            <a:r>
              <a:t>      "source_url": "https://static.tildacdn.com/tild3831-3136-4934-b032-646431316234/_LogoMain__1_1.svg",</a:t>
            </a:r>
          </a:p>
          <a:p xmlns:a="http://schemas.openxmlformats.org/drawingml/2006/main">
            <a:r>
              <a:t>      "page_url": "https://pfr.cdek.ru/equipment/promotional",</a:t>
            </a:r>
          </a:p>
          <a:p xmlns:a="http://schemas.openxmlformats.org/drawingml/2006/main">
            <a:r>
              <a:t>      "provenance": "Страница стандартов оформления официального сайта партнеров СДЭК; файл на Tilda CDN",</a:t>
            </a:r>
          </a:p>
          <a:p xmlns:a="http://schemas.openxmlformats.org/drawingml/2006/main">
            <a:r>
              <a:t>      "local_path": "/workspace/scratch/7b7517f5227d/assets/logos/cdek.svg",</a:t>
            </a:r>
          </a:p>
          <a:p xmlns:a="http://schemas.openxmlformats.org/drawingml/2006/main">
            <a:r>
              <a:t>      "bytes": 2984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"DNS",</a:t>
            </a:r>
          </a:p>
          <a:p xmlns:a="http://schemas.openxmlformats.org/drawingml/2006/main">
            <a:r>
              <a:t>      "file": "dns.svg",</a:t>
            </a:r>
          </a:p>
          <a:p xmlns:a="http://schemas.openxmlformats.org/drawingml/2006/main">
            <a:r>
              <a:t>      "source_url": "https://upload.wikimedia.org/wikipedia/commons/2/20/DNS_Logo.svg",</a:t>
            </a:r>
          </a:p>
          <a:p xmlns:a="http://schemas.openxmlformats.org/drawingml/2006/main">
            <a:r>
              <a:t>      "page_url": "https://commons.wikimedia.org/wiki/File:DNS_Logo.svg",</a:t>
            </a:r>
          </a:p>
          <a:p xmlns:a="http://schemas.openxmlformats.org/drawingml/2006/main">
            <a:r>
              <a:t>      "provenance": "Wikimedia Commons; карточка указывает официальный источник https://www.dns-shop.ru/; оригинальная геометрия, без перерисовки",</a:t>
            </a:r>
          </a:p>
          <a:p xmlns:a="http://schemas.openxmlformats.org/drawingml/2006/main">
            <a:r>
              <a:t>      "local_path": "/workspace/scratch/7b7517f5227d/assets/logos/dns.svg",</a:t>
            </a:r>
          </a:p>
          <a:p xmlns:a="http://schemas.openxmlformats.org/drawingml/2006/main">
            <a:r>
              <a:t>      "bytes": 17597</a:t>
            </a:r>
          </a:p>
          <a:p xmlns:a="http://schemas.openxmlformats.org/drawingml/2006/main">
            <a:r>
              <a:t>    },</a:t>
            </a:r>
          </a:p>
          <a:p xmlns:a="http://schemas.openxmlformats.org/drawingml/2006/main">
            <a:r>
              <a:t>    {</a:t>
            </a:r>
          </a:p>
          <a:p xmlns:a="http://schemas.openxmlformats.org/drawingml/2006/main">
            <a:r>
              <a:t>      "brand": "Мираторг",</a:t>
            </a:r>
          </a:p>
          <a:p xmlns:a="http://schemas.openxmlformats.org/drawingml/2006/main">
            <a:r>
              <a:t>      "file": "miratorg-en.png",</a:t>
            </a:r>
          </a:p>
          <a:p xmlns:a="http://schemas.openxmlformats.org/drawingml/2006/main">
            <a:r>
              <a:t>      "source_url": "https://miratorg.ru/upload/iblock/402/logo_eng_red.png",</a:t>
            </a:r>
          </a:p>
          <a:p xmlns:a="http://schemas.openxmlformats.org/drawingml/2006/main">
            <a:r>
              <a:t>      "page_url": "https://miratorg.ru/",</a:t>
            </a:r>
          </a:p>
          <a:p xmlns:a="http://schemas.openxmlformats.org/drawingml/2006/main">
            <a:r>
              <a:t>      "provenance": "Официальный сайт перенаправил на английскую версию; английское написание MIRATORG, растровый файл невысокого разрешения, необязательный резерв",</a:t>
            </a:r>
          </a:p>
          <a:p xmlns:a="http://schemas.openxmlformats.org/drawingml/2006/main">
            <a:r>
              <a:t>      "local_path": "/workspace/scratch/7b7517f5227d/assets/logos/miratorg-en.png",</a:t>
            </a:r>
          </a:p>
          <a:p xmlns:a="http://schemas.openxmlformats.org/drawingml/2006/main">
            <a:r>
              <a:t>      "bytes": 3337</a:t>
            </a:r>
          </a:p>
          <a:p xmlns:a="http://schemas.openxmlformats.org/drawingml/2006/main">
            <a:r>
              <a:t>    }</a:t>
            </a:r>
          </a:p>
          <a:p xmlns:a="http://schemas.openxmlformats.org/drawingml/2006/main">
            <a:r>
              <a:t>  ],</a:t>
            </a:r>
          </a:p>
          <a:p xmlns:a="http://schemas.openxmlformats.org/drawingml/2006/main">
            <a:r>
              <a:t>  "notes": [</a:t>
            </a:r>
          </a:p>
          <a:p xmlns:a="http://schemas.openxmlformats.org/drawingml/2006/main">
            <a:r>
              <a:t>    "9 брендов; Лента и Группа Лента — альтернативные изображения одного клиента.",</a:t>
            </a:r>
          </a:p>
          <a:p xmlns:a="http://schemas.openxmlformats.org/drawingml/2006/main">
            <a:r>
              <a:t>    "Рекомендуемые восемь: X5, Магнит, ВкусВилл, Лента, HAVAL, Яндекс, СДЭК, DNS.",</a:t>
            </a:r>
          </a:p>
          <a:p xmlns:a="http://schemas.openxmlformats.org/drawingml/2006/main">
            <a:r>
              <a:t>    "Ozon не включен: официальные сайты не отдали HTML в пределах разумного ожидания.",</a:t>
            </a:r>
          </a:p>
          <a:p xmlns:a="http://schemas.openxmlformats.org/drawingml/2006/main">
            <a:r>
              <a:t>    "PNG с суффиксом -preview — точные растеризации оригинальных SVG для удобства вставки в презентацию.",</a:t>
            </a:r>
          </a:p>
          <a:p xmlns:a="http://schemas.openxmlformats.org/drawingml/2006/main">
            <a:r>
              <a:t>    "Логотипы подтверждают идентичность брендов, а не наличие клиентских отношений; отношения подтверждаются таблицей пользователя."</a:t>
            </a:r>
          </a:p>
          <a:p xmlns:a="http://schemas.openxmlformats.org/drawingml/2006/main">
            <a:r>
              <a:t>  ]</a:t>
            </a:r>
          </a:p>
          <a:p xmlns:a="http://schemas.openxmlformats.org/drawingml/2006/main">
            <a:r>
              <a:t>}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 Индекс выручки: до100, после118, соответствует +18%. Данные не являются временным рядом. Окупаемость отдельного логистического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 Пример плана, а не подтверждённый срок выполнения будущего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Опыт и показатели: ранее предоставленные резюме Коновалов_Павел_Операционный_директор_COO_ATS.docx и Коновалов_Павел_Product_Owner_ATS.docx. Значения заявлены владельцем, независимый аудит не проводился. Клиентский опыт и перечень объектов: https://docs.google.com/spreadsheets/d/1ym7GbIhx9a89RcZVWXT24e4MS_IPU-l7_ubf52fqTaU/edit. Работодатели не разделены по запросу владельца. Фото: оригинальные файлы пользователя 2V5A7295.jpg и CJ4A2572.jpg. 3D-иллюстрации созданы ИИ для оформления, не являются точными схемами или фотографиями реальных объектов.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6349ed38b34a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b04e1384424455" /><Relationship Type="http://schemas.openxmlformats.org/officeDocument/2006/relationships/slideLayout" Target="/ppt/slideLayouts/slideLayout1.xml" Id="R57b1ec070aab4f7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7b1ec070aab4f7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15a165c02a54b60"/><Relationship Type="http://schemas.openxmlformats.org/officeDocument/2006/relationships/image" Target="../media/image.jpg" Id="Ra549e23a3c9344f1"/><Relationship Type="http://schemas.openxmlformats.org/officeDocument/2006/relationships/image" Target="/ppt/media/image.jpeg" Id="Rf5faaf466c104c3e"/><Relationship Type="http://schemas.openxmlformats.org/officeDocument/2006/relationships/notesSlide" Target="/ppt/notesSlides/notesSlide1.xml" Id="R01235ed63a9942bd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150f5499619440a"/><Relationship Type="http://schemas.openxmlformats.org/officeDocument/2006/relationships/image" Target="../media/image2.jpg" Id="Rf1cb33ac082044a8"/><Relationship Type="http://schemas.openxmlformats.org/officeDocument/2006/relationships/notesSlide" Target="/ppt/notesSlides/notesSlide2.xml" Id="Rf2322d1ee53f43e6"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dfbeb24fd43b7" /><Relationship Type="http://schemas.openxmlformats.org/officeDocument/2006/relationships/notesSlide" Target="/ppt/notesSlides/notesSlide3.xml" Id="Rf8e19888c6d644d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0f46a100d486d" /><Relationship Type="http://schemas.openxmlformats.org/officeDocument/2006/relationships/chart" Target="/ppt/slides/charts/chart1.xml" Id="R8a9c2e3f5e9e41f3" /><Relationship Type="http://schemas.openxmlformats.org/officeDocument/2006/relationships/chart" Target="/ppt/slides/charts/chart2.xml" Id="R6a9656c5573142cc" /><Relationship Type="http://schemas.openxmlformats.org/officeDocument/2006/relationships/chart" Target="/ppt/slides/charts/chart3.xml" Id="R5805ec33f8864ee6" /><Relationship Type="http://schemas.openxmlformats.org/officeDocument/2006/relationships/notesSlide" Target="/ppt/notesSlides/notesSlide4.xml" Id="R4cd4f3d8437f40f5" 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75f77c97703416a"/><Relationship Type="http://schemas.openxmlformats.org/officeDocument/2006/relationships/image" Target="../media/image.jpg" Id="R606fefac7f634374"/><Relationship Type="http://schemas.openxmlformats.org/officeDocument/2006/relationships/notesSlide" Target="/ppt/notesSlides/notesSlide5.xml" Id="R14ec9937b89b4561"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fdd746a334227" /><Relationship Type="http://schemas.openxmlformats.org/officeDocument/2006/relationships/chart" Target="/ppt/slides/charts/chart4.xml" Id="Rd057c7d27fb14710" /><Relationship Type="http://schemas.openxmlformats.org/officeDocument/2006/relationships/notesSlide" Target="/ppt/notesSlides/notesSlide6.xml" Id="Rbd338746fa3549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ed1bda4a7a458e" /><Relationship Type="http://schemas.openxmlformats.org/officeDocument/2006/relationships/image" Target="/ppt/media/image4.png" Id="R57cdcaf944674276" /><Relationship Type="http://schemas.openxmlformats.org/officeDocument/2006/relationships/image" Target="/ppt/media/image5.png" Id="Rbb5cd96626ab41c6" /><Relationship Type="http://schemas.openxmlformats.org/officeDocument/2006/relationships/image" Target="/ppt/media/image6.png" Id="Re2894133e5bf4626" /><Relationship Type="http://schemas.openxmlformats.org/officeDocument/2006/relationships/image" Target="/ppt/media/image7.png" Id="Ree3e84495a874ae8" /><Relationship Type="http://schemas.openxmlformats.org/officeDocument/2006/relationships/image" Target="/ppt/media/image8.png" Id="R844b6ffc8e0c4083" /><Relationship Type="http://schemas.openxmlformats.org/officeDocument/2006/relationships/image" Target="/ppt/media/image9.png" Id="R076fe0cde4f94b86" /><Relationship Type="http://schemas.openxmlformats.org/officeDocument/2006/relationships/image" Target="/ppt/media/image10.png" Id="Rb4c1fec5ab094120" /><Relationship Type="http://schemas.openxmlformats.org/officeDocument/2006/relationships/image" Target="/ppt/media/image11.png" Id="R2fc4333ff4b34d01" /><Relationship Type="http://schemas.openxmlformats.org/officeDocument/2006/relationships/notesSlide" Target="/ppt/notesSlides/notesSlide7.xml" Id="Rcfbaa55fc71c4a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ecaf79cf984890" /><Relationship Type="http://schemas.openxmlformats.org/officeDocument/2006/relationships/notesSlide" Target="/ppt/notesSlides/notesSlide8.xml" Id="R0f42c025a9e644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57972ba534289" /><Relationship Type="http://schemas.openxmlformats.org/officeDocument/2006/relationships/notesSlide" Target="/ppt/notesSlides/notesSlide9.xml" Id="Rf0de17aa62784d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d2abcd6ba9478d" /><Relationship Type="http://schemas.openxmlformats.org/officeDocument/2006/relationships/image" Target="/ppt/media/image2.jpeg" Id="R8c70807538934edc" /><Relationship Type="http://schemas.openxmlformats.org/officeDocument/2006/relationships/notesSlide" Target="/ppt/notesSlides/notesSlide10.xml" Id="R839a68e548c649ce" 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696e901019d4068"/><Relationship Type="http://schemas.openxmlformats.org/officeDocument/2006/relationships/image" Target="../media/image12.jpg" Id="Rd0de409b75e84be3"/><Relationship Type="http://schemas.openxmlformats.org/officeDocument/2006/relationships/notesSlide" Target="/ppt/notesSlides/notesSlide11.xml" Id="R912530c4cfb94972"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82e7d4707b4407" /><Relationship Type="http://schemas.openxmlformats.org/officeDocument/2006/relationships/chart" Target="/ppt/slides/charts/chart5.xml" Id="R6fea27acb0464dcd" /><Relationship Type="http://schemas.openxmlformats.org/officeDocument/2006/relationships/notesSlide" Target="/ppt/notesSlides/notesSlide12.xml" Id="Rae9c7c7c90be4a6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af81eb62444f1" /><Relationship Type="http://schemas.openxmlformats.org/officeDocument/2006/relationships/notesSlide" Target="/ppt/notesSlides/notesSlide13.xml" Id="R77562285b7d642a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875062bcf4756" /><Relationship Type="http://schemas.openxmlformats.org/officeDocument/2006/relationships/chart" Target="/ppt/slides/charts/chart6.xml" Id="R2fc335aff58343bb" /><Relationship Type="http://schemas.openxmlformats.org/officeDocument/2006/relationships/notesSlide" Target="/ppt/notesSlides/notesSlide14.xml" Id="R1026b8d6a25c4cc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b7e1bfac3541fb" /><Relationship Type="http://schemas.openxmlformats.org/officeDocument/2006/relationships/chart" Target="/ppt/slides/charts/chart7.xml" Id="R3edccd77e3dc4c84" /><Relationship Type="http://schemas.openxmlformats.org/officeDocument/2006/relationships/notesSlide" Target="/ppt/notesSlides/notesSlide15.xml" Id="R6279faeaa7c8471f" 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c579f0bacb24b48"/><Relationship Type="http://schemas.openxmlformats.org/officeDocument/2006/relationships/image" Target="../media/image.jpg" Id="Rc7a16cff51294ebb"/><Relationship Type="http://schemas.openxmlformats.org/officeDocument/2006/relationships/notesSlide" Target="/ppt/notesSlides/notesSlide16.xml" Id="R51db8fc8a0274e42"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b46fa25454bf5" /><Relationship Type="http://schemas.openxmlformats.org/officeDocument/2006/relationships/notesSlide" Target="/ppt/notesSlides/notesSlide17.xml" Id="R5419ce6b712c4b0c" 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de88fe5c9874c0d"/><Relationship Type="http://schemas.openxmlformats.org/officeDocument/2006/relationships/image" Target="../media/image2.jpg" Id="Ra80174e8001d43af"/><Relationship Type="http://schemas.openxmlformats.org/officeDocument/2006/relationships/image" Target="../media/image.jpeg" Id="R0b5ee97c424e4cb5"/><Relationship Type="http://schemas.openxmlformats.org/officeDocument/2006/relationships/notesSlide" Target="/ppt/notesSlides/notesSlide18.xml" Id="Rf63c50a9e9414ad2"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_rels/chart5.xml.rels><Relationships xmlns="http://schemas.openxmlformats.org/package/2006/relationships"><Relationship Id="rIdChartSnapshot1" Type="http://schemas.openxmlformats.org/officeDocument/2006/relationships/package" Target="../../embeddings/chart-data-snapshot-005.xlsx"/></Relationships>
</file>

<file path=ppt/slides/charts/_rels/chart6.xml.rels><Relationships xmlns="http://schemas.openxmlformats.org/package/2006/relationships"><Relationship Id="rIdChartSnapshot1" Type="http://schemas.openxmlformats.org/officeDocument/2006/relationships/package" Target="../../embeddings/chart-data-snapshot-006.xlsx"/></Relationships>
</file>

<file path=ppt/slides/charts/_rels/chart7.xml.rels><Relationships xmlns="http://schemas.openxmlformats.org/package/2006/relationships"><Relationship Id="rIdChartSnapshot1" Type="http://schemas.openxmlformats.org/officeDocument/2006/relationships/package" Target="../../embeddings/chart-data-snapshot-007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%</c:v>
          </c:tx>
          <c:spPr>
            <a:solidFill xmlns:a="http://schemas.openxmlformats.org/drawingml/2006/main">
              <a:srgbClr val="9DABBD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9DABBD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3152CB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21C2D"/>
                        </a:solidFill>
                        <a:latin typeface="DejaVu Sans"/>
                        <a:ea typeface="DejaVu Sans"/>
                        <a:cs typeface="DejaVu Sans"/>
                      </a:rPr>
                      <a:t>53%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21C2D"/>
                      </a:solidFill>
                      <a:latin typeface="DejaVu Sans"/>
                      <a:ea typeface="DejaVu Sans"/>
                      <a:cs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650" b="1">
                        <a:solidFill>
                          <a:srgbClr val="121C2D"/>
                        </a:solidFill>
                        <a:latin typeface="DejaVu Sans"/>
                        <a:ea typeface="DejaVu Sans"/>
                        <a:cs typeface="DejaVu Sans"/>
                      </a:rPr>
                      <a:t>90%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650" b="1">
                      <a:solidFill>
                        <a:srgbClr val="121C2D"/>
                      </a:solidFill>
                      <a:latin typeface="DejaVu Sans"/>
                      <a:ea typeface="DejaVu Sans"/>
                      <a:cs typeface="DejaVu San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</c:dLbls>
          <c:cat>
            <c:strRef>
              <c:f>'Chart Data'!$A$2:$A$3</c:f>
              <c:strCache>
                <c:ptCount val="2"/>
                <c:pt idx="0">
                  <c:v>До</c:v>
                </c:pt>
                <c:pt idx="1">
                  <c:v>После</c:v>
                </c:pt>
              </c:strCache>
            </c:strRef>
          </c:cat>
          <c:val>
            <c:numRef>
              <c:f>'Chart Data'!$B$2:$B$3</c:f>
              <c:numCache>
                <c:formatCode>0"%"</c:formatCode>
                <c:ptCount val="2"/>
                <c:pt idx="0">
                  <c:v>53</c:v>
                </c:pt>
                <c:pt idx="1">
                  <c:v>90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121C2D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2CCD9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0E7"/>
              </a:solidFill>
            </a:ln>
          </c:spPr>
        </c:majorGridlines>
        <c:numFmt formatCode="0&quot;%&quot;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28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25"/>
      </c:valAx>
      <c:spPr>
        <a:noFill xmlns:a="http://schemas.openxmlformats.org/drawingml/2006/main"/>
        <a:ln xmlns:a="http://schemas.openxmlformats.org/drawingml/2006/main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Индекс</c:v>
          </c:tx>
          <c:spPr>
            <a:solidFill xmlns:a="http://schemas.openxmlformats.org/drawingml/2006/main">
              <a:srgbClr val="9DABBD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9DABBD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3152CB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До</c:v>
                </c:pt>
                <c:pt idx="1">
                  <c:v>После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100</c:v>
                </c:pt>
                <c:pt idx="1">
                  <c:v>60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121C2D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2CCD9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5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0E7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28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50"/>
      </c:valAx>
      <c:spPr>
        <a:noFill xmlns:a="http://schemas.openxmlformats.org/drawingml/2006/main"/>
        <a:ln xmlns:a="http://schemas.openxmlformats.org/drawingml/2006/main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Индекс</c:v>
          </c:tx>
          <c:spPr>
            <a:solidFill xmlns:a="http://schemas.openxmlformats.org/drawingml/2006/main">
              <a:srgbClr val="9DABBD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9DABBD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3152CB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До</c:v>
                </c:pt>
                <c:pt idx="1">
                  <c:v>После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100</c:v>
                </c:pt>
                <c:pt idx="1">
                  <c:v>40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121C2D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2CCD9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5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0E7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28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50"/>
      </c:valAx>
      <c:spPr>
        <a:noFill xmlns:a="http://schemas.openxmlformats.org/drawingml/2006/main"/>
        <a:ln xmlns:a="http://schemas.openxmlformats.org/drawingml/2006/main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человек в сутки</c:v>
          </c:tx>
          <c:spPr>
            <a:solidFill xmlns:a="http://schemas.openxmlformats.org/drawingml/2006/main">
              <a:srgbClr val="3152CB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3152CB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5478FF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6385ED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7594EE"/>
              </a:solidFill>
            </c:spPr>
          </c:dPt>
          <c:dPt>
            <c:idx val="4"/>
            <c:invertIfNegative val="0"/>
            <c:spPr>
              <a:solidFill xmlns:a="http://schemas.openxmlformats.org/drawingml/2006/main">
                <a:srgbClr val="9AB1F3"/>
              </a:solidFill>
            </c:spPr>
          </c:dPt>
          <c:cat>
            <c:strRef>
              <c:f>'Chart Data'!$A$2:$A$6</c:f>
              <c:strCache>
                <c:ptCount val="5"/>
                <c:pt idx="0">
                  <c:v>ВкусВилл</c:v>
                </c:pt>
                <c:pt idx="1">
                  <c:v>HAVAL</c:v>
                </c:pt>
                <c:pt idx="2">
                  <c:v>Мираторг</c:v>
                </c:pt>
                <c:pt idx="3">
                  <c:v>Яндекс</c:v>
                </c:pt>
                <c:pt idx="4">
                  <c:v>Ozon</c:v>
                </c:pt>
              </c:strCache>
            </c:strRef>
          </c:cat>
          <c:val>
            <c:numRef>
              <c:f>'Chart Data'!$B$2:$B$6</c:f>
              <c:numCache>
                <c:formatCode>0</c:formatCode>
                <c:ptCount val="5"/>
                <c:pt idx="0">
                  <c:v>120</c:v>
                </c:pt>
                <c:pt idx="1">
                  <c:v>100</c:v>
                </c:pt>
                <c:pt idx="2">
                  <c:v>80</c:v>
                </c:pt>
                <c:pt idx="3">
                  <c:v>70</c:v>
                </c:pt>
                <c:pt idx="4">
                  <c:v>70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121C2D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0"/>
        <c:majorTickMark val="none"/>
        <c:minorTickMark val="none"/>
        <c:spPr>
          <a:ln xmlns:a="http://schemas.openxmlformats.org/drawingml/2006/main" w="9525">
            <a:solidFill>
              <a:srgbClr val="C2CCD9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28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>
      <a:noFill/>
    </a:ln>
  </c:spPr>
  <c:externalData r:id="rIdChartSnapshot1">
    <c:autoUpdate val="0"/>
  </c:externalData>
</c:chartSpace>
</file>

<file path=ppt/slides/charts/chart5.xml><?xml version="1.0" encoding="utf-8"?>
<c:chartSpace xmlns:c="http://schemas.openxmlformats.org/drawingml/2006/chart" xmlns:r="http://schemas.openxmlformats.org/officeDocument/2006/relationships">
  <c:lang val="en-US"/>
  <c:chart>
    <c:plotArea>
      <c:doughnutChart>
        <c:ser>
          <c:idx val="0"/>
          <c:order val="0"/>
          <c:tx>
            <c:v>Запущенные MVP</c:v>
          </c:tx>
          <c:dPt>
            <c:idx val="0"/>
            <c:spPr>
              <a:solidFill xmlns:a="http://schemas.openxmlformats.org/drawingml/2006/main">
                <a:srgbClr val="3152CB"/>
              </a:solidFill>
            </c:spPr>
          </c:dPt>
          <c:dPt>
            <c:idx val="1"/>
            <c:spPr>
              <a:solidFill xmlns:a="http://schemas.openxmlformats.org/drawingml/2006/main">
                <a:srgbClr val="CED8E5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В основной линейке</c:v>
                </c:pt>
                <c:pt idx="1">
                  <c:v>Другой MVP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  <c:holeSize val="72"/>
      </c:doughnutChart>
      <c:spPr>
        <a:noFill xmlns:a="http://schemas.openxmlformats.org/drawingml/2006/main"/>
      </c:spPr>
    </c:plotArea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charts/chart6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Дни</c:v>
          </c:tx>
          <c:spPr>
            <a:solidFill xmlns:a="http://schemas.openxmlformats.org/drawingml/2006/main">
              <a:srgbClr val="94A5BC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94A5BC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3152CB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До</c:v>
                </c:pt>
                <c:pt idx="1">
                  <c:v>После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10</c:v>
                </c:pt>
                <c:pt idx="1">
                  <c:v>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121C2D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2CCD9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2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0E7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287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4"/>
      </c:valAx>
      <c:spPr>
        <a:noFill xmlns:a="http://schemas.openxmlformats.org/drawingml/2006/main"/>
        <a:ln xmlns:a="http://schemas.openxmlformats.org/drawingml/2006/main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>
      <a:noFill/>
    </a:ln>
  </c:spPr>
  <c:externalData r:id="rIdChartSnapshot1">
    <c:autoUpdate val="0"/>
  </c:externalData>
</c:chartSpace>
</file>

<file path=ppt/slides/charts/chart7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Значение</c:v>
          </c:tx>
          <c:spPr>
            <a:solidFill xmlns:a="http://schemas.openxmlformats.org/drawingml/2006/main">
              <a:srgbClr val="354967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354967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C8FA57"/>
              </a:solidFill>
            </c:spPr>
          </c:dPt>
          <c:cat>
            <c:strRef>
              <c:f>'Chart Data'!$A$2:$A$3</c:f>
              <c:strCache>
                <c:ptCount val="2"/>
                <c:pt idx="0">
                  <c:v>До</c:v>
                </c:pt>
                <c:pt idx="1">
                  <c:v>После</c:v>
                </c:pt>
              </c:strCache>
            </c:strRef>
          </c:cat>
          <c:val>
            <c:numRef>
              <c:f>'Chart Data'!$B$2:$B$3</c:f>
              <c:numCache>
                <c:formatCode>0</c:formatCode>
                <c:ptCount val="2"/>
                <c:pt idx="0">
                  <c:v>100</c:v>
                </c:pt>
                <c:pt idx="1">
                  <c:v>118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F1F4F8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30435F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15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263850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50"/>
      </c:valAx>
      <c:spPr>
        <a:noFill xmlns:a="http://schemas.openxmlformats.org/drawingml/2006/main"/>
        <a:ln xmlns:a="http://schemas.openxmlformats.org/drawingml/2006/main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9e23a3c9344f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0-diagram-0">
            <a:extLst xmlns:a="http://schemas.openxmlformats.org/drawingml/2006/main">
              <a:ext uri="{FF2B5EF4-FFF2-40B4-BE49-F238E27FC236}">
                <a16:creationId xmlns:a16="http://schemas.microsoft.com/office/drawing/2014/main" id="{8182A793-2683-4704-B927-0062DDDC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C16"/>
          </a:solidFill>
          <a:ln xmlns:a="http://schemas.openxmlformats.org/drawingml/2006/main" w="0">
            <a:noFill/>
          </a:ln>
        </p:spPr>
      </p:sp>
      <p:sp>
        <p:nvSpPr>
          <p:cNvPr id="3" name="p0-text-1">
            <a:extLst xmlns:a="http://schemas.openxmlformats.org/drawingml/2006/main">
              <a:ext uri="{FF2B5EF4-FFF2-40B4-BE49-F238E27FC236}">
                <a16:creationId xmlns:a16="http://schemas.microsoft.com/office/drawing/2014/main" id="{D3CFD8F1-9B2F-4EF8-BC14-71365D320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АУТСОРСИНГ / ОПЕРАЦИИ / HRTECH</a:t>
            </a:r>
          </a:p>
        </p:txBody>
      </p:sp>
      <p:sp>
        <p:nvSpPr>
          <p:cNvPr id="4" name="p1-text-2">
            <a:extLst xmlns:a="http://schemas.openxmlformats.org/drawingml/2006/main">
              <a:ext uri="{FF2B5EF4-FFF2-40B4-BE49-F238E27FC236}">
                <a16:creationId xmlns:a16="http://schemas.microsoft.com/office/drawing/2014/main" id="{FA906BBD-26F9-48EC-8AD2-55D83F38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19200"/>
            <a:ext cx="66675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22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622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Павел</a:t>
            </a:r>
          </a:p>
          <a:p xmlns:a="http://schemas.openxmlformats.org/drawingml/2006/main">
            <a:pPr>
              <a:defRPr sz="622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622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Коновалов</a:t>
            </a:r>
          </a:p>
        </p:txBody>
      </p:sp>
      <p:sp>
        <p:nvSpPr>
          <p:cNvPr id="5" name="p2-text-3">
            <a:extLst xmlns:a="http://schemas.openxmlformats.org/drawingml/2006/main">
              <a:ext uri="{FF2B5EF4-FFF2-40B4-BE49-F238E27FC236}">
                <a16:creationId xmlns:a16="http://schemas.microsoft.com/office/drawing/2014/main" id="{6D3CC825-682A-4D91-87FB-2B305CFD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86175"/>
            <a:ext cx="5905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Люди. Система.</a:t>
            </a:r>
          </a:p>
          <a:p xmlns:a="http://schemas.openxmlformats.org/drawingml/2006/main">
            <a:pPr>
              <a:defRPr sz="36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Результат.</a:t>
            </a:r>
          </a:p>
        </p:txBody>
      </p:sp>
      <p:sp>
        <p:nvSpPr>
          <p:cNvPr id="6" name="p3-text-4">
            <a:extLst xmlns:a="http://schemas.openxmlformats.org/drawingml/2006/main">
              <a:ext uri="{FF2B5EF4-FFF2-40B4-BE49-F238E27FC236}">
                <a16:creationId xmlns:a16="http://schemas.microsoft.com/office/drawing/2014/main" id="{4245384A-0E17-480A-9D1E-949F523D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19700"/>
            <a:ext cx="6000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Строю процессы, собираю команды</a:t>
            </a:r>
          </a:p>
          <a:p xmlns:a="http://schemas.openxmlformats.org/drawingml/2006/main">
            <a:pPr>
              <a:def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и запускаю продукты с нуля.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faaf466c104c3e"/>
          <a:stretch xmlns:a="http://schemas.openxmlformats.org/drawingml/2006/main"/>
        </p:blipFill>
        <p:spPr>
          <a:xfrm xmlns:a="http://schemas.openxmlformats.org/drawingml/2006/main">
            <a:off x="7924800" y="537482"/>
            <a:ext cx="3714750" cy="5573486"/>
          </a:xfrm>
          <a:prstGeom xmlns:a="http://schemas.openxmlformats.org/drawingml/2006/main" prst="rect">
            <a:avLst/>
          </a:prstGeom>
        </p:spPr>
      </p:pic>
      <p:sp>
        <p:nvSpPr>
          <p:cNvPr id="8" name="p3-text-5">
            <a:extLst xmlns:a="http://schemas.openxmlformats.org/drawingml/2006/main">
              <a:ext uri="{FF2B5EF4-FFF2-40B4-BE49-F238E27FC236}">
                <a16:creationId xmlns:a16="http://schemas.microsoft.com/office/drawing/2014/main" id="{23558ACC-06BC-45BC-9789-AAB2B5BD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6296025"/>
            <a:ext cx="295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11+ лет операционного опыта</a:t>
            </a:r>
          </a:p>
        </p:txBody>
      </p:sp>
      <p:sp>
        <p:nvSpPr>
          <p:cNvPr id="9" name="p0-text-6">
            <a:extLst xmlns:a="http://schemas.openxmlformats.org/drawingml/2006/main">
              <a:ext uri="{FF2B5EF4-FFF2-40B4-BE49-F238E27FC236}">
                <a16:creationId xmlns:a16="http://schemas.microsoft.com/office/drawing/2014/main" id="{C1D3BAD1-076A-4311-B44B-E0C9259D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01 / 18</a:t>
            </a:r>
          </a:p>
        </p:txBody>
      </p:sp>
    </p:spTree>
    <p:extLst>
      <p:ext uri="{BB962C8B-B14F-4D97-AF65-F5344CB8AC3E}">
        <p14:creationId xmlns:p14="http://schemas.microsoft.com/office/powerpoint/2010/main" val="1307112124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cb33ac082044a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0-diagram-7">
            <a:extLst xmlns:a="http://schemas.openxmlformats.org/drawingml/2006/main">
              <a:ext uri="{FF2B5EF4-FFF2-40B4-BE49-F238E27FC236}">
                <a16:creationId xmlns:a16="http://schemas.microsoft.com/office/drawing/2014/main" id="{89634083-1921-41E1-8038-97BF316AE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762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C16"/>
          </a:solidFill>
          <a:ln xmlns:a="http://schemas.openxmlformats.org/drawingml/2006/main" w="0">
            <a:noFill/>
          </a:ln>
        </p:spPr>
      </p:sp>
      <p:sp>
        <p:nvSpPr>
          <p:cNvPr id="3" name="p0-text-8">
            <a:extLst xmlns:a="http://schemas.openxmlformats.org/drawingml/2006/main">
              <a:ext uri="{FF2B5EF4-FFF2-40B4-BE49-F238E27FC236}">
                <a16:creationId xmlns:a16="http://schemas.microsoft.com/office/drawing/2014/main" id="{FE466B1C-C320-49B7-91D8-0E4CF98D1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МАСШТАБ УПРАВЛЕНИЯ</a:t>
            </a:r>
          </a:p>
        </p:txBody>
      </p:sp>
      <p:sp>
        <p:nvSpPr>
          <p:cNvPr id="4" name="p1-text-9">
            <a:extLst xmlns:a="http://schemas.openxmlformats.org/drawingml/2006/main">
              <a:ext uri="{FF2B5EF4-FFF2-40B4-BE49-F238E27FC236}">
                <a16:creationId xmlns:a16="http://schemas.microsoft.com/office/drawing/2014/main" id="{412A7A05-F77D-4DDD-A6B0-EF4ABE3B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6381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Управляю массовыми</a:t>
            </a:r>
          </a:p>
          <a:p xmlns:a="http://schemas.openxmlformats.org/drawingml/2006/main">
            <a:pPr>
              <a:defRPr sz="33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операциями</a:t>
            </a:r>
          </a:p>
        </p:txBody>
      </p:sp>
      <p:sp>
        <p:nvSpPr>
          <p:cNvPr id="5" name="p2-text-10">
            <a:extLst xmlns:a="http://schemas.openxmlformats.org/drawingml/2006/main">
              <a:ext uri="{FF2B5EF4-FFF2-40B4-BE49-F238E27FC236}">
                <a16:creationId xmlns:a16="http://schemas.microsoft.com/office/drawing/2014/main" id="{336A3A06-8A47-4331-932F-EFF8F12DB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05050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11+</a:t>
            </a:r>
          </a:p>
        </p:txBody>
      </p:sp>
      <p:sp>
        <p:nvSpPr>
          <p:cNvPr id="6" name="p2-text-11">
            <a:extLst xmlns:a="http://schemas.openxmlformats.org/drawingml/2006/main">
              <a:ext uri="{FF2B5EF4-FFF2-40B4-BE49-F238E27FC236}">
                <a16:creationId xmlns:a16="http://schemas.microsoft.com/office/drawing/2014/main" id="{B9F58D32-315C-4C60-BA6B-DE7AF8ED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562225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лет операционного опыта</a:t>
            </a:r>
          </a:p>
        </p:txBody>
      </p:sp>
      <p:sp>
        <p:nvSpPr>
          <p:cNvPr id="7" name="p3-text-12">
            <a:extLst xmlns:a="http://schemas.openxmlformats.org/drawingml/2006/main">
              <a:ext uri="{FF2B5EF4-FFF2-40B4-BE49-F238E27FC236}">
                <a16:creationId xmlns:a16="http://schemas.microsoft.com/office/drawing/2014/main" id="{7C84171C-517B-4F96-83D7-6CDB8F75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76625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500+</a:t>
            </a:r>
          </a:p>
        </p:txBody>
      </p:sp>
      <p:sp>
        <p:nvSpPr>
          <p:cNvPr id="8" name="p3-text-13">
            <a:extLst xmlns:a="http://schemas.openxmlformats.org/drawingml/2006/main">
              <a:ext uri="{FF2B5EF4-FFF2-40B4-BE49-F238E27FC236}">
                <a16:creationId xmlns:a16="http://schemas.microsoft.com/office/drawing/2014/main" id="{0368EA7F-76EC-4223-9C02-A854B4D1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733800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исполнителей в управлении</a:t>
            </a:r>
          </a:p>
        </p:txBody>
      </p:sp>
      <p:sp>
        <p:nvSpPr>
          <p:cNvPr id="9" name="p2-text-14">
            <a:extLst xmlns:a="http://schemas.openxmlformats.org/drawingml/2006/main">
              <a:ext uri="{FF2B5EF4-FFF2-40B4-BE49-F238E27FC236}">
                <a16:creationId xmlns:a16="http://schemas.microsoft.com/office/drawing/2014/main" id="{384DCDE6-8C89-4E14-8E31-884758AD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48200"/>
            <a:ext cx="22669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6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10" name="p2-text-15">
            <a:extLst xmlns:a="http://schemas.openxmlformats.org/drawingml/2006/main">
              <a:ext uri="{FF2B5EF4-FFF2-40B4-BE49-F238E27FC236}">
                <a16:creationId xmlns:a16="http://schemas.microsoft.com/office/drawing/2014/main" id="{000BFFCF-5DDE-4C2F-8E17-0BF08AFF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4905375"/>
            <a:ext cx="2762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менеджеров в прямом подчинении</a:t>
            </a:r>
          </a:p>
        </p:txBody>
      </p:sp>
      <p:sp>
        <p:nvSpPr>
          <p:cNvPr id="11" name="p0-text-16">
            <a:extLst xmlns:a="http://schemas.openxmlformats.org/drawingml/2006/main">
              <a:ext uri="{FF2B5EF4-FFF2-40B4-BE49-F238E27FC236}">
                <a16:creationId xmlns:a16="http://schemas.microsoft.com/office/drawing/2014/main" id="{7965AF45-47C8-486E-9BB2-6D0ACB6C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02 / 18</a:t>
            </a:r>
          </a:p>
        </p:txBody>
      </p:sp>
    </p:spTree>
    <p:extLst>
      <p:ext uri="{BB962C8B-B14F-4D97-AF65-F5344CB8AC3E}">
        <p14:creationId xmlns:p14="http://schemas.microsoft.com/office/powerpoint/2010/main" val="847257893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p0-text-17">
            <a:extLst xmlns:a="http://schemas.openxmlformats.org/drawingml/2006/main">
              <a:ext uri="{FF2B5EF4-FFF2-40B4-BE49-F238E27FC236}">
                <a16:creationId xmlns:a16="http://schemas.microsoft.com/office/drawing/2014/main" id="{EF01BC24-333A-4A92-8B6F-47DD72A0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ПОЛНЫЙ ЦИКЛ</a:t>
            </a:r>
          </a:p>
        </p:txBody>
      </p:sp>
      <p:sp>
        <p:nvSpPr>
          <p:cNvPr id="2" name="p1-text-18">
            <a:extLst xmlns:a="http://schemas.openxmlformats.org/drawingml/2006/main">
              <a:ext uri="{FF2B5EF4-FFF2-40B4-BE49-F238E27FC236}">
                <a16:creationId xmlns:a16="http://schemas.microsoft.com/office/drawing/2014/main" id="{E2685A26-A640-4C05-B121-58803610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Аутсорсинг как единая система</a:t>
            </a:r>
          </a:p>
        </p:txBody>
      </p:sp>
      <p:sp>
        <p:nvSpPr>
          <p:cNvPr id="3" name="p2-text-19">
            <a:extLst xmlns:a="http://schemas.openxmlformats.org/drawingml/2006/main">
              <a:ext uri="{FF2B5EF4-FFF2-40B4-BE49-F238E27FC236}">
                <a16:creationId xmlns:a16="http://schemas.microsoft.com/office/drawing/2014/main" id="{A33D421E-A144-4C96-8C10-2B3B725D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0497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От потребности клиента до качества работы и экономики проекта.</a:t>
            </a:r>
          </a:p>
        </p:txBody>
      </p:sp>
      <p:sp>
        <p:nvSpPr>
          <p:cNvPr id="4" name="p2-link-20">
            <a:extLst xmlns:a="http://schemas.openxmlformats.org/drawingml/2006/main">
              <a:ext uri="{FF2B5EF4-FFF2-40B4-BE49-F238E27FC236}">
                <a16:creationId xmlns:a16="http://schemas.microsoft.com/office/drawing/2014/main" id="{AC57F6CF-6383-4965-BD23-FBC2A9BD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333750"/>
            <a:ext cx="4286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5" name="p2-diagram-21">
            <a:extLst xmlns:a="http://schemas.openxmlformats.org/drawingml/2006/main">
              <a:ext uri="{FF2B5EF4-FFF2-40B4-BE49-F238E27FC236}">
                <a16:creationId xmlns:a16="http://schemas.microsoft.com/office/drawing/2014/main" id="{CF284CE1-4135-42F7-B3DF-A68EBD8B1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19375"/>
            <a:ext cx="333375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6" name="p2-text-22">
            <a:extLst xmlns:a="http://schemas.openxmlformats.org/drawingml/2006/main">
              <a:ext uri="{FF2B5EF4-FFF2-40B4-BE49-F238E27FC236}">
                <a16:creationId xmlns:a16="http://schemas.microsoft.com/office/drawing/2014/main" id="{C032F008-5E58-449E-9750-8550DAFE9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p2-text-23">
            <a:extLst xmlns:a="http://schemas.openxmlformats.org/drawingml/2006/main">
              <a:ext uri="{FF2B5EF4-FFF2-40B4-BE49-F238E27FC236}">
                <a16:creationId xmlns:a16="http://schemas.microsoft.com/office/drawing/2014/main" id="{4A374598-0DED-478D-820F-E87146A81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52775"/>
            <a:ext cx="2990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Заявка клиента</a:t>
            </a:r>
          </a:p>
        </p:txBody>
      </p:sp>
      <p:sp>
        <p:nvSpPr>
          <p:cNvPr id="8" name="p2-text-24">
            <a:extLst xmlns:a="http://schemas.openxmlformats.org/drawingml/2006/main">
              <a:ext uri="{FF2B5EF4-FFF2-40B4-BE49-F238E27FC236}">
                <a16:creationId xmlns:a16="http://schemas.microsoft.com/office/drawing/2014/main" id="{F4C79846-6E49-457A-9AA7-B9DE32084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0"/>
            <a:ext cx="29908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Потребность, объём, требования и условия</a:t>
            </a:r>
          </a:p>
        </p:txBody>
      </p:sp>
      <p:sp>
        <p:nvSpPr>
          <p:cNvPr id="9" name="p2-link-25">
            <a:extLst xmlns:a="http://schemas.openxmlformats.org/drawingml/2006/main">
              <a:ext uri="{FF2B5EF4-FFF2-40B4-BE49-F238E27FC236}">
                <a16:creationId xmlns:a16="http://schemas.microsoft.com/office/drawing/2014/main" id="{C80FC97F-AD4B-496F-83AB-2A4D601AA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3333750"/>
            <a:ext cx="4286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10" name="p2-diagram-26">
            <a:extLst xmlns:a="http://schemas.openxmlformats.org/drawingml/2006/main">
              <a:ext uri="{FF2B5EF4-FFF2-40B4-BE49-F238E27FC236}">
                <a16:creationId xmlns:a16="http://schemas.microsoft.com/office/drawing/2014/main" id="{49B8535E-3AED-4F66-B5A5-71F94CF8D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619375"/>
            <a:ext cx="333375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11" name="p2-text-27">
            <a:extLst xmlns:a="http://schemas.openxmlformats.org/drawingml/2006/main">
              <a:ext uri="{FF2B5EF4-FFF2-40B4-BE49-F238E27FC236}">
                <a16:creationId xmlns:a16="http://schemas.microsoft.com/office/drawing/2014/main" id="{68341613-5F28-4F9E-B2CD-7B7A8DF6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762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2" name="p2-text-28">
            <a:extLst xmlns:a="http://schemas.openxmlformats.org/drawingml/2006/main">
              <a:ext uri="{FF2B5EF4-FFF2-40B4-BE49-F238E27FC236}">
                <a16:creationId xmlns:a16="http://schemas.microsoft.com/office/drawing/2014/main" id="{A3C53C32-1C1E-4D8C-BE91-4F9B78EC5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152775"/>
            <a:ext cx="2990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Привлечение</a:t>
            </a:r>
          </a:p>
        </p:txBody>
      </p:sp>
      <p:sp>
        <p:nvSpPr>
          <p:cNvPr id="13" name="p2-text-29">
            <a:extLst xmlns:a="http://schemas.openxmlformats.org/drawingml/2006/main">
              <a:ext uri="{FF2B5EF4-FFF2-40B4-BE49-F238E27FC236}">
                <a16:creationId xmlns:a16="http://schemas.microsoft.com/office/drawing/2014/main" id="{EB48D627-D5AF-4200-89CC-0CEB4D84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619500"/>
            <a:ext cx="29908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Каналы, трафик и воронка кандидатов</a:t>
            </a:r>
          </a:p>
        </p:txBody>
      </p:sp>
      <p:sp>
        <p:nvSpPr>
          <p:cNvPr id="14" name="p2-diagram-30">
            <a:extLst xmlns:a="http://schemas.openxmlformats.org/drawingml/2006/main">
              <a:ext uri="{FF2B5EF4-FFF2-40B4-BE49-F238E27FC236}">
                <a16:creationId xmlns:a16="http://schemas.microsoft.com/office/drawing/2014/main" id="{91BD8BA2-BFE2-4E50-AAA7-EC2F01A0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619375"/>
            <a:ext cx="333375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15" name="p2-text-31">
            <a:extLst xmlns:a="http://schemas.openxmlformats.org/drawingml/2006/main">
              <a:ext uri="{FF2B5EF4-FFF2-40B4-BE49-F238E27FC236}">
                <a16:creationId xmlns:a16="http://schemas.microsoft.com/office/drawing/2014/main" id="{9174F1CE-DD95-4471-BDF2-2C19732D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7622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6" name="p2-text-32">
            <a:extLst xmlns:a="http://schemas.openxmlformats.org/drawingml/2006/main">
              <a:ext uri="{FF2B5EF4-FFF2-40B4-BE49-F238E27FC236}">
                <a16:creationId xmlns:a16="http://schemas.microsoft.com/office/drawing/2014/main" id="{A2C04F9B-028F-4907-9152-819544CB0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152775"/>
            <a:ext cx="2990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Подбор</a:t>
            </a:r>
          </a:p>
        </p:txBody>
      </p:sp>
      <p:sp>
        <p:nvSpPr>
          <p:cNvPr id="17" name="p2-text-33">
            <a:extLst xmlns:a="http://schemas.openxmlformats.org/drawingml/2006/main">
              <a:ext uri="{FF2B5EF4-FFF2-40B4-BE49-F238E27FC236}">
                <a16:creationId xmlns:a16="http://schemas.microsoft.com/office/drawing/2014/main" id="{E880FB41-554D-423D-AE4D-B5AA7AA3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19500"/>
            <a:ext cx="29908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Рекрутеры, распределение и выход на объект</a:t>
            </a:r>
          </a:p>
        </p:txBody>
      </p:sp>
      <p:sp>
        <p:nvSpPr>
          <p:cNvPr id="18" name="p3-link-34">
            <a:extLst xmlns:a="http://schemas.openxmlformats.org/drawingml/2006/main">
              <a:ext uri="{FF2B5EF4-FFF2-40B4-BE49-F238E27FC236}">
                <a16:creationId xmlns:a16="http://schemas.microsoft.com/office/drawing/2014/main" id="{97A262D1-0861-4145-8B85-93FDEDE9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5191125"/>
            <a:ext cx="4286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19" name="p3-diagram-35">
            <a:extLst xmlns:a="http://schemas.openxmlformats.org/drawingml/2006/main">
              <a:ext uri="{FF2B5EF4-FFF2-40B4-BE49-F238E27FC236}">
                <a16:creationId xmlns:a16="http://schemas.microsoft.com/office/drawing/2014/main" id="{FD963C2C-BEA5-49F5-ACE9-A4FAEA6D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72000"/>
            <a:ext cx="333375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20" name="p3-text-36">
            <a:extLst xmlns:a="http://schemas.openxmlformats.org/drawingml/2006/main">
              <a:ext uri="{FF2B5EF4-FFF2-40B4-BE49-F238E27FC236}">
                <a16:creationId xmlns:a16="http://schemas.microsoft.com/office/drawing/2014/main" id="{0CE841E3-691C-45EA-8B45-0620589F0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148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p3-text-37">
            <a:extLst xmlns:a="http://schemas.openxmlformats.org/drawingml/2006/main">
              <a:ext uri="{FF2B5EF4-FFF2-40B4-BE49-F238E27FC236}">
                <a16:creationId xmlns:a16="http://schemas.microsoft.com/office/drawing/2014/main" id="{CFE57F5D-F90D-473D-A738-9411EE16D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05400"/>
            <a:ext cx="2990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Сопровождение</a:t>
            </a:r>
          </a:p>
        </p:txBody>
      </p:sp>
      <p:sp>
        <p:nvSpPr>
          <p:cNvPr id="22" name="p3-text-38">
            <a:extLst xmlns:a="http://schemas.openxmlformats.org/drawingml/2006/main">
              <a:ext uri="{FF2B5EF4-FFF2-40B4-BE49-F238E27FC236}">
                <a16:creationId xmlns:a16="http://schemas.microsoft.com/office/drawing/2014/main" id="{4196556C-4233-40E3-BCBE-26DB75BA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72125"/>
            <a:ext cx="29908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Кураторы, адаптация и удержание</a:t>
            </a:r>
          </a:p>
        </p:txBody>
      </p:sp>
      <p:sp>
        <p:nvSpPr>
          <p:cNvPr id="23" name="p3-link-39">
            <a:extLst xmlns:a="http://schemas.openxmlformats.org/drawingml/2006/main">
              <a:ext uri="{FF2B5EF4-FFF2-40B4-BE49-F238E27FC236}">
                <a16:creationId xmlns:a16="http://schemas.microsoft.com/office/drawing/2014/main" id="{98E0BD5D-0BAD-4334-9F83-A89FEC94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5191125"/>
            <a:ext cx="42862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24" name="p3-diagram-40">
            <a:extLst xmlns:a="http://schemas.openxmlformats.org/drawingml/2006/main">
              <a:ext uri="{FF2B5EF4-FFF2-40B4-BE49-F238E27FC236}">
                <a16:creationId xmlns:a16="http://schemas.microsoft.com/office/drawing/2014/main" id="{3B6A52AC-EF8A-4430-81A2-9C494B6B7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572000"/>
            <a:ext cx="333375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25" name="p3-text-41">
            <a:extLst xmlns:a="http://schemas.openxmlformats.org/drawingml/2006/main">
              <a:ext uri="{FF2B5EF4-FFF2-40B4-BE49-F238E27FC236}">
                <a16:creationId xmlns:a16="http://schemas.microsoft.com/office/drawing/2014/main" id="{0C28BA78-416B-4B36-B643-74DDE8E3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7148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6" name="p3-text-42">
            <a:extLst xmlns:a="http://schemas.openxmlformats.org/drawingml/2006/main">
              <a:ext uri="{FF2B5EF4-FFF2-40B4-BE49-F238E27FC236}">
                <a16:creationId xmlns:a16="http://schemas.microsoft.com/office/drawing/2014/main" id="{03A48141-A385-49DC-99A1-E9E39071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5105400"/>
            <a:ext cx="2990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Контроль</a:t>
            </a:r>
          </a:p>
        </p:txBody>
      </p:sp>
      <p:sp>
        <p:nvSpPr>
          <p:cNvPr id="27" name="p3-text-43">
            <a:extLst xmlns:a="http://schemas.openxmlformats.org/drawingml/2006/main">
              <a:ext uri="{FF2B5EF4-FFF2-40B4-BE49-F238E27FC236}">
                <a16:creationId xmlns:a16="http://schemas.microsoft.com/office/drawing/2014/main" id="{85BD1461-5A9F-456F-A3E7-4F7AD46DC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5572125"/>
            <a:ext cx="29908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Качество, табели, документы и SLA</a:t>
            </a:r>
          </a:p>
        </p:txBody>
      </p:sp>
      <p:sp>
        <p:nvSpPr>
          <p:cNvPr id="28" name="p3-diagram-44">
            <a:extLst xmlns:a="http://schemas.openxmlformats.org/drawingml/2006/main">
              <a:ext uri="{FF2B5EF4-FFF2-40B4-BE49-F238E27FC236}">
                <a16:creationId xmlns:a16="http://schemas.microsoft.com/office/drawing/2014/main" id="{CC9B502D-1BF5-4793-A462-546C8A0CA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572000"/>
            <a:ext cx="3333750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29" name="p3-text-45">
            <a:extLst xmlns:a="http://schemas.openxmlformats.org/drawingml/2006/main">
              <a:ext uri="{FF2B5EF4-FFF2-40B4-BE49-F238E27FC236}">
                <a16:creationId xmlns:a16="http://schemas.microsoft.com/office/drawing/2014/main" id="{76C7B791-4CF3-4F59-A9AE-D8FA0F38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7148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0" name="p3-text-46">
            <a:extLst xmlns:a="http://schemas.openxmlformats.org/drawingml/2006/main">
              <a:ext uri="{FF2B5EF4-FFF2-40B4-BE49-F238E27FC236}">
                <a16:creationId xmlns:a16="http://schemas.microsoft.com/office/drawing/2014/main" id="{B2F11CCF-52CE-4A22-A1C6-F0081604C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105400"/>
            <a:ext cx="2990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Экономика</a:t>
            </a:r>
          </a:p>
        </p:txBody>
      </p:sp>
      <p:sp>
        <p:nvSpPr>
          <p:cNvPr id="31" name="p3-text-47">
            <a:extLst xmlns:a="http://schemas.openxmlformats.org/drawingml/2006/main">
              <a:ext uri="{FF2B5EF4-FFF2-40B4-BE49-F238E27FC236}">
                <a16:creationId xmlns:a16="http://schemas.microsoft.com/office/drawing/2014/main" id="{548B65FA-42C8-4418-963B-4405A66D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572125"/>
            <a:ext cx="29908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Тарифы, затраты и расчёты с клиентом</a:t>
            </a:r>
          </a:p>
        </p:txBody>
      </p:sp>
      <p:sp>
        <p:nvSpPr>
          <p:cNvPr id="32" name="p3-link-48">
            <a:extLst xmlns:a="http://schemas.openxmlformats.org/drawingml/2006/main">
              <a:ext uri="{FF2B5EF4-FFF2-40B4-BE49-F238E27FC236}">
                <a16:creationId xmlns:a16="http://schemas.microsoft.com/office/drawing/2014/main" id="{9EE018A4-A8EC-4053-B62F-1101174F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191000"/>
            <a:ext cx="9525" cy="19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33" name="p3-link-49">
            <a:extLst xmlns:a="http://schemas.openxmlformats.org/drawingml/2006/main">
              <a:ext uri="{FF2B5EF4-FFF2-40B4-BE49-F238E27FC236}">
                <a16:creationId xmlns:a16="http://schemas.microsoft.com/office/drawing/2014/main" id="{B86B5A91-F9BB-4769-B122-04C58F60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381500"/>
            <a:ext cx="77152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34" name="p3-link-50">
            <a:extLst xmlns:a="http://schemas.openxmlformats.org/drawingml/2006/main">
              <a:ext uri="{FF2B5EF4-FFF2-40B4-BE49-F238E27FC236}">
                <a16:creationId xmlns:a16="http://schemas.microsoft.com/office/drawing/2014/main" id="{666D1DD1-5D2F-4FAD-B559-A5E351E0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381500"/>
            <a:ext cx="9525" cy="19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35" name="p0-text-51">
            <a:extLst xmlns:a="http://schemas.openxmlformats.org/drawingml/2006/main">
              <a:ext uri="{FF2B5EF4-FFF2-40B4-BE49-F238E27FC236}">
                <a16:creationId xmlns:a16="http://schemas.microsoft.com/office/drawing/2014/main" id="{A375C62A-BFBE-42B6-8528-D461018E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03 / 18</a:t>
            </a:r>
          </a:p>
        </p:txBody>
      </p:sp>
    </p:spTree>
    <p:extLst>
      <p:ext uri="{BB962C8B-B14F-4D97-AF65-F5344CB8AC3E}">
        <p14:creationId xmlns:p14="http://schemas.microsoft.com/office/powerpoint/2010/main" val="98981877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33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6" dur="550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9" dur="55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4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4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45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4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8" dur="550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5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1" dur="55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5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4" dur="550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57" dur="550"/>
                                  <p:tgtEl>
                                    <p:spTgt spid="1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8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60" dur="550"/>
                                  <p:tgtEl>
                                    <p:spTgt spid="1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1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6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3" dur="550"/>
                                  <p:tgtEl>
                                    <p:spTgt spid="2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6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6" dur="550"/>
                                  <p:tgtEl>
                                    <p:spTgt spid="2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7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6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9" dur="550"/>
                                  <p:tgtEl>
                                    <p:spTgt spid="2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0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7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72" dur="550"/>
                                  <p:tgtEl>
                                    <p:spTgt spid="2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7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75" dur="550"/>
                                  <p:tgtEl>
                                    <p:spTgt spid="2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6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7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78" dur="550"/>
                                  <p:tgtEl>
                                    <p:spTgt spid="2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8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81" dur="550"/>
                                  <p:tgtEl>
                                    <p:spTgt spid="2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82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8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84" dur="550"/>
                                  <p:tgtEl>
                                    <p:spTgt spid="2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8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8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87" dur="550"/>
                                  <p:tgtEl>
                                    <p:spTgt spid="2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88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8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0" dur="550"/>
                                  <p:tgtEl>
                                    <p:spTgt spid="2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91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9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3" dur="550"/>
                                  <p:tgtEl>
                                    <p:spTgt spid="3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9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9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6" dur="550"/>
                                  <p:tgtEl>
                                    <p:spTgt spid="3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97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9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99" dur="550"/>
                                  <p:tgtEl>
                                    <p:spTgt spid="3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0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0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02" dur="550"/>
                                  <p:tgtEl>
                                    <p:spTgt spid="3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0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05" dur="550"/>
                                  <p:tgtEl>
                                    <p:spTgt spid="3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0F3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p0-text-52">
            <a:extLst xmlns:a="http://schemas.openxmlformats.org/drawingml/2006/main">
              <a:ext uri="{FF2B5EF4-FFF2-40B4-BE49-F238E27FC236}">
                <a16:creationId xmlns:a16="http://schemas.microsoft.com/office/drawing/2014/main" id="{063B7FB5-E235-4FB3-9FCE-71639F12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РЕЗУЛЬТАТЫ В ПОДБОРЕ</a:t>
            </a:r>
          </a:p>
        </p:txBody>
      </p:sp>
      <p:sp>
        <p:nvSpPr>
          <p:cNvPr id="2" name="p1-text-53">
            <a:extLst xmlns:a="http://schemas.openxmlformats.org/drawingml/2006/main">
              <a:ext uri="{FF2B5EF4-FFF2-40B4-BE49-F238E27FC236}">
                <a16:creationId xmlns:a16="http://schemas.microsoft.com/office/drawing/2014/main" id="{07C88EDA-347A-4A9C-92F6-008595F7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Больше закрытий. Меньше рутины.</a:t>
            </a:r>
          </a:p>
        </p:txBody>
      </p:sp>
      <p:sp>
        <p:nvSpPr>
          <p:cNvPr id="3" name="p2-text-54">
            <a:extLst xmlns:a="http://schemas.openxmlformats.org/drawingml/2006/main">
              <a:ext uri="{FF2B5EF4-FFF2-40B4-BE49-F238E27FC236}">
                <a16:creationId xmlns:a16="http://schemas.microsoft.com/office/drawing/2014/main" id="{8AFCE3F9-A959-4B22-BF22-9DA6DCE7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62150"/>
            <a:ext cx="3619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+37 п. п.</a:t>
            </a:r>
          </a:p>
        </p:txBody>
      </p:sp>
      <p:sp>
        <p:nvSpPr>
          <p:cNvPr id="4" name="p2-text-55">
            <a:extLst xmlns:a="http://schemas.openxmlformats.org/drawingml/2006/main">
              <a:ext uri="{FF2B5EF4-FFF2-40B4-BE49-F238E27FC236}">
                <a16:creationId xmlns:a16="http://schemas.microsoft.com/office/drawing/2014/main" id="{4EDC3B9B-3FBF-414A-8256-7BB75D67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52750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Закрытие потребности</a:t>
            </a:r>
          </a:p>
        </p:txBody>
      </p:sp>
      <p:graphicFrame>
        <p:nvGraphicFramePr>
          <p:cNvPr id="17" name="Chart"/>
          <p:cNvGraphicFramePr/>
          <p:nvPr/>
        </p:nvGraphicFramePr>
        <p:xfrm>
          <a:off xmlns:a="http://schemas.openxmlformats.org/drawingml/2006/main" x="476250" y="3476625"/>
          <a:ext xmlns:a="http://schemas.openxmlformats.org/drawingml/2006/main" cx="3619500" cy="2362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8a9c2e3f5e9e41f3"/>
          </a:graphicData>
        </a:graphic>
      </p:graphicFrame>
      <p:sp>
        <p:nvSpPr>
          <p:cNvPr id="6" name="p2-text-56">
            <a:extLst xmlns:a="http://schemas.openxmlformats.org/drawingml/2006/main">
              <a:ext uri="{FF2B5EF4-FFF2-40B4-BE49-F238E27FC236}">
                <a16:creationId xmlns:a16="http://schemas.microsoft.com/office/drawing/2014/main" id="{F55D29AD-6007-4DF2-AC4F-48B9E795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962150"/>
            <a:ext cx="3619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−40%</a:t>
            </a:r>
          </a:p>
        </p:txBody>
      </p:sp>
      <p:sp>
        <p:nvSpPr>
          <p:cNvPr id="7" name="p2-text-57">
            <a:extLst xmlns:a="http://schemas.openxmlformats.org/drawingml/2006/main">
              <a:ext uri="{FF2B5EF4-FFF2-40B4-BE49-F238E27FC236}">
                <a16:creationId xmlns:a16="http://schemas.microsoft.com/office/drawing/2014/main" id="{9E7AD538-3653-40CC-9496-51EC8717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52750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Срок закрытия вакансий</a:t>
            </a:r>
          </a:p>
        </p:txBody>
      </p:sp>
      <p:graphicFrame>
        <p:nvGraphicFramePr>
          <p:cNvPr id="20" name="Chart"/>
          <p:cNvGraphicFramePr/>
          <p:nvPr/>
        </p:nvGraphicFramePr>
        <p:xfrm>
          <a:off xmlns:a="http://schemas.openxmlformats.org/drawingml/2006/main" x="4381500" y="3476625"/>
          <a:ext xmlns:a="http://schemas.openxmlformats.org/drawingml/2006/main" cx="3619500" cy="2362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a9656c5573142cc"/>
          </a:graphicData>
        </a:graphic>
      </p:graphicFrame>
      <p:sp>
        <p:nvSpPr>
          <p:cNvPr id="9" name="p2-text-58">
            <a:extLst xmlns:a="http://schemas.openxmlformats.org/drawingml/2006/main">
              <a:ext uri="{FF2B5EF4-FFF2-40B4-BE49-F238E27FC236}">
                <a16:creationId xmlns:a16="http://schemas.microsoft.com/office/drawing/2014/main" id="{66965C4B-E1C2-4D53-8696-19AE9515E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962150"/>
            <a:ext cx="3619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−60%</a:t>
            </a:r>
          </a:p>
        </p:txBody>
      </p:sp>
      <p:sp>
        <p:nvSpPr>
          <p:cNvPr id="10" name="p2-text-59">
            <a:extLst xmlns:a="http://schemas.openxmlformats.org/drawingml/2006/main">
              <a:ext uri="{FF2B5EF4-FFF2-40B4-BE49-F238E27FC236}">
                <a16:creationId xmlns:a16="http://schemas.microsoft.com/office/drawing/2014/main" id="{4D91C5E9-3A4A-4D3A-A26A-CE72BE1C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952750"/>
            <a:ext cx="3524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Рутинная нагрузка</a:t>
            </a:r>
          </a:p>
        </p:txBody>
      </p:sp>
      <p:graphicFrame>
        <p:nvGraphicFramePr>
          <p:cNvPr id="23" name="Chart"/>
          <p:cNvGraphicFramePr/>
          <p:nvPr/>
        </p:nvGraphicFramePr>
        <p:xfrm>
          <a:off xmlns:a="http://schemas.openxmlformats.org/drawingml/2006/main" x="8286750" y="3476625"/>
          <a:ext xmlns:a="http://schemas.openxmlformats.org/drawingml/2006/main" cx="3619500" cy="2362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5805ec33f8864ee6"/>
          </a:graphicData>
        </a:graphic>
      </p:graphicFrame>
      <p:sp>
        <p:nvSpPr>
          <p:cNvPr id="12" name="p0-text-60">
            <a:extLst xmlns:a="http://schemas.openxmlformats.org/drawingml/2006/main">
              <a:ext uri="{FF2B5EF4-FFF2-40B4-BE49-F238E27FC236}">
                <a16:creationId xmlns:a16="http://schemas.microsoft.com/office/drawing/2014/main" id="{5746C080-99B7-4C88-BE1B-1728BD41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04 / 18</a:t>
            </a:r>
          </a:p>
        </p:txBody>
      </p:sp>
    </p:spTree>
    <p:extLst>
      <p:ext uri="{BB962C8B-B14F-4D97-AF65-F5344CB8AC3E}">
        <p14:creationId xmlns:p14="http://schemas.microsoft.com/office/powerpoint/2010/main" val="154797896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8" dur="550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27" dur="550"/>
                                  <p:tgtEl>
                                    <p:spTgt spid="2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3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36" dur="550"/>
                                  <p:tgtEl>
                                    <p:spTgt spid="2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fefac7f63437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0-diagram-61">
            <a:extLst xmlns:a="http://schemas.openxmlformats.org/drawingml/2006/main">
              <a:ext uri="{FF2B5EF4-FFF2-40B4-BE49-F238E27FC236}">
                <a16:creationId xmlns:a16="http://schemas.microsoft.com/office/drawing/2014/main" id="{56AF2F05-D9AA-466F-83EF-FF6BD8FEB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334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C16"/>
          </a:solidFill>
          <a:ln xmlns:a="http://schemas.openxmlformats.org/drawingml/2006/main" w="0">
            <a:noFill/>
          </a:ln>
        </p:spPr>
      </p:sp>
      <p:sp>
        <p:nvSpPr>
          <p:cNvPr id="3" name="p0-text-62">
            <a:extLst xmlns:a="http://schemas.openxmlformats.org/drawingml/2006/main">
              <a:ext uri="{FF2B5EF4-FFF2-40B4-BE49-F238E27FC236}">
                <a16:creationId xmlns:a16="http://schemas.microsoft.com/office/drawing/2014/main" id="{931BC422-2539-471C-AAF5-B6EEC93E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ПОСТРОЕНИЕ С НУЛЯ</a:t>
            </a:r>
          </a:p>
        </p:txBody>
      </p:sp>
      <p:sp>
        <p:nvSpPr>
          <p:cNvPr id="4" name="p1-text-63">
            <a:extLst xmlns:a="http://schemas.openxmlformats.org/drawingml/2006/main">
              <a:ext uri="{FF2B5EF4-FFF2-40B4-BE49-F238E27FC236}">
                <a16:creationId xmlns:a16="http://schemas.microsoft.com/office/drawing/2014/main" id="{A226ECBF-FEF9-4E64-A815-47046CF1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6191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Создаю подразделения</a:t>
            </a:r>
          </a:p>
          <a:p xmlns:a="http://schemas.openxmlformats.org/drawingml/2006/main">
            <a:pPr>
              <a:defRPr sz="31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и рабочие процессы</a:t>
            </a:r>
          </a:p>
        </p:txBody>
      </p:sp>
      <p:sp>
        <p:nvSpPr>
          <p:cNvPr id="5" name="p2-text-64">
            <a:extLst xmlns:a="http://schemas.openxmlformats.org/drawingml/2006/main">
              <a:ext uri="{FF2B5EF4-FFF2-40B4-BE49-F238E27FC236}">
                <a16:creationId xmlns:a16="http://schemas.microsoft.com/office/drawing/2014/main" id="{A9A5A5A3-0D0C-445C-80EA-81F43003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47875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Запускал привлечение персонала,</a:t>
            </a:r>
          </a:p>
          <a:p xmlns:a="http://schemas.openxmlformats.org/drawingml/2006/main">
            <a:pPr>
              <a:def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логистику и продуктовое развитие.</a:t>
            </a:r>
          </a:p>
        </p:txBody>
      </p:sp>
      <p:sp>
        <p:nvSpPr>
          <p:cNvPr id="6" name="p2-text-65">
            <a:extLst xmlns:a="http://schemas.openxmlformats.org/drawingml/2006/main">
              <a:ext uri="{FF2B5EF4-FFF2-40B4-BE49-F238E27FC236}">
                <a16:creationId xmlns:a16="http://schemas.microsoft.com/office/drawing/2014/main" id="{1557131E-0C97-42BF-84F9-4277A284A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004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p2-text-66">
            <a:extLst xmlns:a="http://schemas.openxmlformats.org/drawingml/2006/main">
              <a:ext uri="{FF2B5EF4-FFF2-40B4-BE49-F238E27FC236}">
                <a16:creationId xmlns:a16="http://schemas.microsoft.com/office/drawing/2014/main" id="{6B78DCFD-6C7C-4269-BC5F-8F2800A0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16230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Люди</a:t>
            </a:r>
          </a:p>
        </p:txBody>
      </p:sp>
      <p:sp>
        <p:nvSpPr>
          <p:cNvPr id="8" name="p2-text-67">
            <a:extLst xmlns:a="http://schemas.openxmlformats.org/drawingml/2006/main">
              <a:ext uri="{FF2B5EF4-FFF2-40B4-BE49-F238E27FC236}">
                <a16:creationId xmlns:a16="http://schemas.microsoft.com/office/drawing/2014/main" id="{5AE1E063-7AD6-4696-819E-74EBA8162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543300"/>
            <a:ext cx="400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Найм руководителей</a:t>
            </a:r>
          </a:p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и специалистов</a:t>
            </a:r>
          </a:p>
        </p:txBody>
      </p:sp>
      <p:sp>
        <p:nvSpPr>
          <p:cNvPr id="9" name="p3-text-68">
            <a:extLst xmlns:a="http://schemas.openxmlformats.org/drawingml/2006/main">
              <a:ext uri="{FF2B5EF4-FFF2-40B4-BE49-F238E27FC236}">
                <a16:creationId xmlns:a16="http://schemas.microsoft.com/office/drawing/2014/main" id="{A13B2E7B-041E-4303-B38E-9F929201C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338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p3-text-69">
            <a:extLst xmlns:a="http://schemas.openxmlformats.org/drawingml/2006/main">
              <a:ext uri="{FF2B5EF4-FFF2-40B4-BE49-F238E27FC236}">
                <a16:creationId xmlns:a16="http://schemas.microsoft.com/office/drawing/2014/main" id="{0717B2E5-B502-4184-97AE-0F0F40408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409575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Правила</a:t>
            </a:r>
          </a:p>
        </p:txBody>
      </p:sp>
      <p:sp>
        <p:nvSpPr>
          <p:cNvPr id="11" name="p3-text-70">
            <a:extLst xmlns:a="http://schemas.openxmlformats.org/drawingml/2006/main">
              <a:ext uri="{FF2B5EF4-FFF2-40B4-BE49-F238E27FC236}">
                <a16:creationId xmlns:a16="http://schemas.microsoft.com/office/drawing/2014/main" id="{FDF1CCBD-0694-4CE0-879B-CDD3CAFFE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4476750"/>
            <a:ext cx="400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Роли, регламенты,</a:t>
            </a:r>
          </a:p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обучение и ответственность</a:t>
            </a:r>
          </a:p>
        </p:txBody>
      </p:sp>
      <p:sp>
        <p:nvSpPr>
          <p:cNvPr id="12" name="p4-text-71">
            <a:extLst xmlns:a="http://schemas.openxmlformats.org/drawingml/2006/main">
              <a:ext uri="{FF2B5EF4-FFF2-40B4-BE49-F238E27FC236}">
                <a16:creationId xmlns:a16="http://schemas.microsoft.com/office/drawing/2014/main" id="{7FA693B9-6951-46D4-8626-5CF18FD88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673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p4-text-72">
            <a:extLst xmlns:a="http://schemas.openxmlformats.org/drawingml/2006/main">
              <a:ext uri="{FF2B5EF4-FFF2-40B4-BE49-F238E27FC236}">
                <a16:creationId xmlns:a16="http://schemas.microsoft.com/office/drawing/2014/main" id="{B3ADED6A-8D44-41AF-A784-4E819A72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029200"/>
            <a:ext cx="3714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Управление</a:t>
            </a:r>
          </a:p>
        </p:txBody>
      </p:sp>
      <p:sp>
        <p:nvSpPr>
          <p:cNvPr id="14" name="p4-text-73">
            <a:extLst xmlns:a="http://schemas.openxmlformats.org/drawingml/2006/main">
              <a:ext uri="{FF2B5EF4-FFF2-40B4-BE49-F238E27FC236}">
                <a16:creationId xmlns:a16="http://schemas.microsoft.com/office/drawing/2014/main" id="{6085ED52-E91F-4AEB-A805-6C66477A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410200"/>
            <a:ext cx="400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KPI, ритм встреч</a:t>
            </a:r>
          </a:p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и контроль качества</a:t>
            </a:r>
          </a:p>
        </p:txBody>
      </p:sp>
      <p:sp>
        <p:nvSpPr>
          <p:cNvPr id="15" name="p0-text-74">
            <a:extLst xmlns:a="http://schemas.openxmlformats.org/drawingml/2006/main">
              <a:ext uri="{FF2B5EF4-FFF2-40B4-BE49-F238E27FC236}">
                <a16:creationId xmlns:a16="http://schemas.microsoft.com/office/drawing/2014/main" id="{AF0336A3-21DB-4952-8B37-484BBD61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05 / 18</a:t>
            </a:r>
          </a:p>
        </p:txBody>
      </p:sp>
    </p:spTree>
    <p:extLst>
      <p:ext uri="{BB962C8B-B14F-4D97-AF65-F5344CB8AC3E}">
        <p14:creationId xmlns:p14="http://schemas.microsoft.com/office/powerpoint/2010/main" val="102241837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3" dur="55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6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3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9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F3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p0-text-75">
            <a:extLst xmlns:a="http://schemas.openxmlformats.org/drawingml/2006/main">
              <a:ext uri="{FF2B5EF4-FFF2-40B4-BE49-F238E27FC236}">
                <a16:creationId xmlns:a16="http://schemas.microsoft.com/office/drawing/2014/main" id="{BB56B063-9DF5-415E-9CF8-BB51ABD83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ПЕРЕЧЕНЬ ПРОЕКТОВ</a:t>
            </a:r>
          </a:p>
        </p:txBody>
      </p:sp>
      <p:sp>
        <p:nvSpPr>
          <p:cNvPr id="2" name="p1-text-76">
            <a:extLst xmlns:a="http://schemas.openxmlformats.org/drawingml/2006/main">
              <a:ext uri="{FF2B5EF4-FFF2-40B4-BE49-F238E27FC236}">
                <a16:creationId xmlns:a16="http://schemas.microsoft.com/office/drawing/2014/main" id="{97A2961B-D374-4771-A906-8A4688A1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Масштаб вахтовых проектов</a:t>
            </a:r>
          </a:p>
        </p:txBody>
      </p:sp>
      <p:sp>
        <p:nvSpPr>
          <p:cNvPr id="3" name="p2-text-77">
            <a:extLst xmlns:a="http://schemas.openxmlformats.org/drawingml/2006/main">
              <a:ext uri="{FF2B5EF4-FFF2-40B4-BE49-F238E27FC236}">
                <a16:creationId xmlns:a16="http://schemas.microsoft.com/office/drawing/2014/main" id="{62EFB1DD-5337-4FFF-B3DB-C2E1105D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38375"/>
            <a:ext cx="4095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70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870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1 105</a:t>
            </a:r>
          </a:p>
        </p:txBody>
      </p:sp>
      <p:sp>
        <p:nvSpPr>
          <p:cNvPr id="4" name="p2-text-78">
            <a:extLst xmlns:a="http://schemas.openxmlformats.org/drawingml/2006/main">
              <a:ext uri="{FF2B5EF4-FFF2-40B4-BE49-F238E27FC236}">
                <a16:creationId xmlns:a16="http://schemas.microsoft.com/office/drawing/2014/main" id="{1147766E-5E8D-464D-8391-B8CD3B6E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05225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человек в сутки</a:t>
            </a:r>
          </a:p>
        </p:txBody>
      </p:sp>
      <p:sp>
        <p:nvSpPr>
          <p:cNvPr id="5" name="p2-text-79">
            <a:extLst xmlns:a="http://schemas.openxmlformats.org/drawingml/2006/main">
              <a:ext uri="{FF2B5EF4-FFF2-40B4-BE49-F238E27FC236}">
                <a16:creationId xmlns:a16="http://schemas.microsoft.com/office/drawing/2014/main" id="{7F7A9987-28F9-46FD-A064-FC1670CC0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33875"/>
            <a:ext cx="4143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Суммарный среднесуточный вывод</a:t>
            </a:r>
          </a:p>
          <a:p xmlns:a="http://schemas.openxmlformats.org/drawingml/2006/main">
            <a:pPr>
              <a:defRPr sz="1875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по 26 объектам в перечне проектов.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mlns:a="http://schemas.openxmlformats.org/drawingml/2006/main" x="5095875" y="2105025"/>
          <a:ext xmlns:a="http://schemas.openxmlformats.org/drawingml/2006/main" cx="6505575" cy="36385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057c7d27fb14710"/>
          </a:graphicData>
        </a:graphic>
      </p:graphicFrame>
      <p:sp>
        <p:nvSpPr>
          <p:cNvPr id="7" name="p2-text-80">
            <a:extLst xmlns:a="http://schemas.openxmlformats.org/drawingml/2006/main">
              <a:ext uri="{FF2B5EF4-FFF2-40B4-BE49-F238E27FC236}">
                <a16:creationId xmlns:a16="http://schemas.microsoft.com/office/drawing/2014/main" id="{EAF87632-757A-4C25-81BC-3EBCFEAD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5819775"/>
            <a:ext cx="542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Примеры объектов · человек в сутки</a:t>
            </a:r>
          </a:p>
        </p:txBody>
      </p:sp>
      <p:sp>
        <p:nvSpPr>
          <p:cNvPr id="8" name="p0-text-81">
            <a:extLst xmlns:a="http://schemas.openxmlformats.org/drawingml/2006/main">
              <a:ext uri="{FF2B5EF4-FFF2-40B4-BE49-F238E27FC236}">
                <a16:creationId xmlns:a16="http://schemas.microsoft.com/office/drawing/2014/main" id="{ABB554F4-77E5-4E48-939B-4F1775A0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06 / 18</a:t>
            </a:r>
          </a:p>
        </p:txBody>
      </p:sp>
    </p:spTree>
    <p:extLst>
      <p:ext uri="{BB962C8B-B14F-4D97-AF65-F5344CB8AC3E}">
        <p14:creationId xmlns:p14="http://schemas.microsoft.com/office/powerpoint/2010/main" val="168718515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21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p0-text-82">
            <a:extLst xmlns:a="http://schemas.openxmlformats.org/drawingml/2006/main">
              <a:ext uri="{FF2B5EF4-FFF2-40B4-BE49-F238E27FC236}">
                <a16:creationId xmlns:a16="http://schemas.microsoft.com/office/drawing/2014/main" id="{C9CAAF65-27A8-4734-9F7B-E128168A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КЛИЕНТСКИЙ ОПЫТ</a:t>
            </a:r>
          </a:p>
        </p:txBody>
      </p:sp>
      <p:sp>
        <p:nvSpPr>
          <p:cNvPr id="2" name="p1-text-83">
            <a:extLst xmlns:a="http://schemas.openxmlformats.org/drawingml/2006/main">
              <a:ext uri="{FF2B5EF4-FFF2-40B4-BE49-F238E27FC236}">
                <a16:creationId xmlns:a16="http://schemas.microsoft.com/office/drawing/2014/main" id="{5DD50E78-5B1C-4790-BC47-FCAFF75B0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Крупные клиенты проектов</a:t>
            </a:r>
          </a:p>
        </p:txBody>
      </p:sp>
      <p:sp>
        <p:nvSpPr>
          <p:cNvPr id="3" name="p2-text-84">
            <a:extLst xmlns:a="http://schemas.openxmlformats.org/drawingml/2006/main">
              <a:ext uri="{FF2B5EF4-FFF2-40B4-BE49-F238E27FC236}">
                <a16:creationId xmlns:a16="http://schemas.microsoft.com/office/drawing/2014/main" id="{9BEC5923-B8BE-40BE-98A0-FE774F82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0497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Работал в рамках проектов по персоналу и операциям.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dcaf944674276"/>
          <a:stretch xmlns:a="http://schemas.openxmlformats.org/drawingml/2006/main"/>
        </p:blipFill>
        <p:spPr>
          <a:xfrm xmlns:a="http://schemas.openxmlformats.org/drawingml/2006/main">
            <a:off x="1085827" y="2733675"/>
            <a:ext cx="1266872" cy="857250"/>
          </a:xfrm>
          <a:prstGeom xmlns:a="http://schemas.openxmlformats.org/drawingml/2006/main" prst="rect">
            <a:avLst/>
          </a:prstGeom>
        </p:spPr>
      </p:pic>
      <p:sp>
        <p:nvSpPr>
          <p:cNvPr id="5" name="p3-text-85">
            <a:extLst xmlns:a="http://schemas.openxmlformats.org/drawingml/2006/main">
              <a:ext uri="{FF2B5EF4-FFF2-40B4-BE49-F238E27FC236}">
                <a16:creationId xmlns:a16="http://schemas.microsoft.com/office/drawing/2014/main" id="{34AF786B-51E3-491A-8B8D-7F71AFEB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78142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X5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5cd96626ab41c6"/>
          <a:stretch xmlns:a="http://schemas.openxmlformats.org/drawingml/2006/main"/>
        </p:blipFill>
        <p:spPr>
          <a:xfrm xmlns:a="http://schemas.openxmlformats.org/drawingml/2006/main">
            <a:off x="3600450" y="2972978"/>
            <a:ext cx="2047875" cy="378644"/>
          </a:xfrm>
          <a:prstGeom xmlns:a="http://schemas.openxmlformats.org/drawingml/2006/main" prst="rect">
            <a:avLst/>
          </a:prstGeom>
        </p:spPr>
      </p:pic>
      <p:sp>
        <p:nvSpPr>
          <p:cNvPr id="7" name="p3-text-86">
            <a:extLst xmlns:a="http://schemas.openxmlformats.org/drawingml/2006/main">
              <a:ext uri="{FF2B5EF4-FFF2-40B4-BE49-F238E27FC236}">
                <a16:creationId xmlns:a16="http://schemas.microsoft.com/office/drawing/2014/main" id="{12A9781D-4DF7-4A11-9538-DA860DF2D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78142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Магнит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894133e5bf4626"/>
          <a:stretch xmlns:a="http://schemas.openxmlformats.org/drawingml/2006/main"/>
        </p:blipFill>
        <p:spPr>
          <a:xfrm xmlns:a="http://schemas.openxmlformats.org/drawingml/2006/main">
            <a:off x="6505575" y="3036014"/>
            <a:ext cx="2047875" cy="252571"/>
          </a:xfrm>
          <a:prstGeom xmlns:a="http://schemas.openxmlformats.org/drawingml/2006/main" prst="rect">
            <a:avLst/>
          </a:prstGeom>
        </p:spPr>
      </p:pic>
      <p:sp>
        <p:nvSpPr>
          <p:cNvPr id="9" name="p3-text-87">
            <a:extLst xmlns:a="http://schemas.openxmlformats.org/drawingml/2006/main">
              <a:ext uri="{FF2B5EF4-FFF2-40B4-BE49-F238E27FC236}">
                <a16:creationId xmlns:a16="http://schemas.microsoft.com/office/drawing/2014/main" id="{A2F4B1E9-E86C-4515-8978-9B75F48A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78142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ВкусВилл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e84495a874ae8"/>
          <a:stretch xmlns:a="http://schemas.openxmlformats.org/drawingml/2006/main"/>
        </p:blipFill>
        <p:spPr>
          <a:xfrm xmlns:a="http://schemas.openxmlformats.org/drawingml/2006/main">
            <a:off x="9410700" y="2778323"/>
            <a:ext cx="2047875" cy="767953"/>
          </a:xfrm>
          <a:prstGeom xmlns:a="http://schemas.openxmlformats.org/drawingml/2006/main" prst="rect">
            <a:avLst/>
          </a:prstGeom>
        </p:spPr>
      </p:pic>
      <p:sp>
        <p:nvSpPr>
          <p:cNvPr id="11" name="p3-text-88">
            <a:extLst xmlns:a="http://schemas.openxmlformats.org/drawingml/2006/main">
              <a:ext uri="{FF2B5EF4-FFF2-40B4-BE49-F238E27FC236}">
                <a16:creationId xmlns:a16="http://schemas.microsoft.com/office/drawing/2014/main" id="{028104D1-7463-4B31-852F-402E45AAE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78142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Лента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b6ffc8e0c4083"/>
          <a:stretch xmlns:a="http://schemas.openxmlformats.org/drawingml/2006/main"/>
        </p:blipFill>
        <p:spPr>
          <a:xfrm xmlns:a="http://schemas.openxmlformats.org/drawingml/2006/main">
            <a:off x="695325" y="4767858"/>
            <a:ext cx="2047875" cy="255984"/>
          </a:xfrm>
          <a:prstGeom xmlns:a="http://schemas.openxmlformats.org/drawingml/2006/main" prst="rect">
            <a:avLst/>
          </a:prstGeom>
        </p:spPr>
      </p:pic>
      <p:sp>
        <p:nvSpPr>
          <p:cNvPr id="13" name="p3-text-89">
            <a:extLst xmlns:a="http://schemas.openxmlformats.org/drawingml/2006/main">
              <a:ext uri="{FF2B5EF4-FFF2-40B4-BE49-F238E27FC236}">
                <a16:creationId xmlns:a16="http://schemas.microsoft.com/office/drawing/2014/main" id="{D2F0A595-6702-4CC5-B645-EE8563BA3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51497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HAVAL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6fe0cde4f94b86"/>
          <a:stretch xmlns:a="http://schemas.openxmlformats.org/drawingml/2006/main"/>
        </p:blipFill>
        <p:spPr>
          <a:xfrm xmlns:a="http://schemas.openxmlformats.org/drawingml/2006/main">
            <a:off x="3600450" y="4598908"/>
            <a:ext cx="2047875" cy="593884"/>
          </a:xfrm>
          <a:prstGeom xmlns:a="http://schemas.openxmlformats.org/drawingml/2006/main" prst="rect">
            <a:avLst/>
          </a:prstGeom>
        </p:spPr>
      </p:pic>
      <p:sp>
        <p:nvSpPr>
          <p:cNvPr id="15" name="p3-text-90">
            <a:extLst xmlns:a="http://schemas.openxmlformats.org/drawingml/2006/main">
              <a:ext uri="{FF2B5EF4-FFF2-40B4-BE49-F238E27FC236}">
                <a16:creationId xmlns:a16="http://schemas.microsoft.com/office/drawing/2014/main" id="{EA52836D-CA5F-4144-891E-E4739BC3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51497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Яндекс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1fec5ab094120"/>
          <a:stretch xmlns:a="http://schemas.openxmlformats.org/drawingml/2006/main"/>
        </p:blipFill>
        <p:spPr>
          <a:xfrm xmlns:a="http://schemas.openxmlformats.org/drawingml/2006/main">
            <a:off x="6518008" y="4467225"/>
            <a:ext cx="2023009" cy="857250"/>
          </a:xfrm>
          <a:prstGeom xmlns:a="http://schemas.openxmlformats.org/drawingml/2006/main" prst="rect">
            <a:avLst/>
          </a:prstGeom>
        </p:spPr>
      </p:pic>
      <p:sp>
        <p:nvSpPr>
          <p:cNvPr id="17" name="p3-text-91">
            <a:extLst xmlns:a="http://schemas.openxmlformats.org/drawingml/2006/main">
              <a:ext uri="{FF2B5EF4-FFF2-40B4-BE49-F238E27FC236}">
                <a16:creationId xmlns:a16="http://schemas.microsoft.com/office/drawing/2014/main" id="{18B26A88-1471-4364-9FF7-895B598CA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551497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СДЭК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c4333ff4b34d01"/>
          <a:stretch xmlns:a="http://schemas.openxmlformats.org/drawingml/2006/main"/>
        </p:blipFill>
        <p:spPr>
          <a:xfrm xmlns:a="http://schemas.openxmlformats.org/drawingml/2006/main">
            <a:off x="9606377" y="4467225"/>
            <a:ext cx="1656522" cy="857250"/>
          </a:xfrm>
          <a:prstGeom xmlns:a="http://schemas.openxmlformats.org/drawingml/2006/main" prst="rect">
            <a:avLst/>
          </a:prstGeom>
        </p:spPr>
      </p:pic>
      <p:sp>
        <p:nvSpPr>
          <p:cNvPr id="19" name="p3-text-92">
            <a:extLst xmlns:a="http://schemas.openxmlformats.org/drawingml/2006/main">
              <a:ext uri="{FF2B5EF4-FFF2-40B4-BE49-F238E27FC236}">
                <a16:creationId xmlns:a16="http://schemas.microsoft.com/office/drawing/2014/main" id="{E7BA2787-B051-45E1-83D3-D12BE354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5514975"/>
            <a:ext cx="2047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DNS</a:t>
            </a:r>
          </a:p>
        </p:txBody>
      </p:sp>
      <p:sp>
        <p:nvSpPr>
          <p:cNvPr id="20" name="p0-text-93">
            <a:extLst xmlns:a="http://schemas.openxmlformats.org/drawingml/2006/main">
              <a:ext uri="{FF2B5EF4-FFF2-40B4-BE49-F238E27FC236}">
                <a16:creationId xmlns:a16="http://schemas.microsoft.com/office/drawing/2014/main" id="{A87636C8-C679-460B-B353-DF792E40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07 / 18</a:t>
            </a:r>
          </a:p>
        </p:txBody>
      </p:sp>
    </p:spTree>
    <p:extLst>
      <p:ext uri="{BB962C8B-B14F-4D97-AF65-F5344CB8AC3E}">
        <p14:creationId xmlns:p14="http://schemas.microsoft.com/office/powerpoint/2010/main" val="442125444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2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2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2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3" dur="550"/>
                                  <p:tgtEl>
                                    <p:spTgt spid="3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6" dur="550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9" dur="550"/>
                                  <p:tgtEl>
                                    <p:spTgt spid="3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0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4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4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5" dur="550"/>
                                  <p:tgtEl>
                                    <p:spTgt spid="3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6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4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8" dur="550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1" dur="550"/>
                                  <p:tgtEl>
                                    <p:spTgt spid="3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2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4" dur="550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7" dur="550"/>
                                  <p:tgtEl>
                                    <p:spTgt spid="3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8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0" dur="550"/>
                                  <p:tgtEl>
                                    <p:spTgt spid="1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p0-text-94">
            <a:extLst xmlns:a="http://schemas.openxmlformats.org/drawingml/2006/main">
              <a:ext uri="{FF2B5EF4-FFF2-40B4-BE49-F238E27FC236}">
                <a16:creationId xmlns:a16="http://schemas.microsoft.com/office/drawing/2014/main" id="{7D326492-5C8D-4A8B-AF45-3C3D557B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ОПЕРАЦИОННЫЕ МОДЕЛИ</a:t>
            </a:r>
          </a:p>
        </p:txBody>
      </p:sp>
      <p:sp>
        <p:nvSpPr>
          <p:cNvPr id="2" name="p1-text-95">
            <a:extLst xmlns:a="http://schemas.openxmlformats.org/drawingml/2006/main">
              <a:ext uri="{FF2B5EF4-FFF2-40B4-BE49-F238E27FC236}">
                <a16:creationId xmlns:a16="http://schemas.microsoft.com/office/drawing/2014/main" id="{FAEE4FB2-0625-40AF-A808-6803959C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От ритейла до HRTech</a:t>
            </a:r>
          </a:p>
        </p:txBody>
      </p:sp>
      <p:sp>
        <p:nvSpPr>
          <p:cNvPr id="3" name="p2-text-96">
            <a:extLst xmlns:a="http://schemas.openxmlformats.org/drawingml/2006/main">
              <a:ext uri="{FF2B5EF4-FFF2-40B4-BE49-F238E27FC236}">
                <a16:creationId xmlns:a16="http://schemas.microsoft.com/office/drawing/2014/main" id="{8445A3E4-57FF-4C12-9BFB-941F529E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90725"/>
            <a:ext cx="657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Разные отрасли.</a:t>
            </a:r>
          </a:p>
          <a:p xmlns:a="http://schemas.openxmlformats.org/drawingml/2006/main">
            <a:pPr>
              <a:defRPr sz="217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Общая управленческая логика.</a:t>
            </a:r>
          </a:p>
        </p:txBody>
      </p:sp>
      <p:sp>
        <p:nvSpPr>
          <p:cNvPr id="4" name="p2-diagram-97">
            <a:extLst xmlns:a="http://schemas.openxmlformats.org/drawingml/2006/main">
              <a:ext uri="{FF2B5EF4-FFF2-40B4-BE49-F238E27FC236}">
                <a16:creationId xmlns:a16="http://schemas.microsoft.com/office/drawing/2014/main" id="{E9C9CBF0-6DF2-41C8-995E-1F229AC12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95650"/>
            <a:ext cx="205740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2A"/>
          </a:solidFill>
          <a:ln xmlns:a="http://schemas.openxmlformats.org/drawingml/2006/main" w="9525">
            <a:solidFill>
              <a:srgbClr val="304662"/>
            </a:solidFill>
          </a:ln>
        </p:spPr>
      </p:sp>
      <p:sp>
        <p:nvSpPr>
          <p:cNvPr id="5" name="p2-text-98">
            <a:extLst xmlns:a="http://schemas.openxmlformats.org/drawingml/2006/main">
              <a:ext uri="{FF2B5EF4-FFF2-40B4-BE49-F238E27FC236}">
                <a16:creationId xmlns:a16="http://schemas.microsoft.com/office/drawing/2014/main" id="{14A5D037-F11A-45F1-BD16-59161C1AD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76625"/>
            <a:ext cx="123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p2-text-99">
            <a:extLst xmlns:a="http://schemas.openxmlformats.org/drawingml/2006/main">
              <a:ext uri="{FF2B5EF4-FFF2-40B4-BE49-F238E27FC236}">
                <a16:creationId xmlns:a16="http://schemas.microsoft.com/office/drawing/2014/main" id="{FB920D81-8620-4A52-95C6-981E35225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1866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Ритейл</a:t>
            </a:r>
          </a:p>
        </p:txBody>
      </p:sp>
      <p:sp>
        <p:nvSpPr>
          <p:cNvPr id="7" name="p2-text-100">
            <a:extLst xmlns:a="http://schemas.openxmlformats.org/drawingml/2006/main">
              <a:ext uri="{FF2B5EF4-FFF2-40B4-BE49-F238E27FC236}">
                <a16:creationId xmlns:a16="http://schemas.microsoft.com/office/drawing/2014/main" id="{A0C7F819-1C2D-4E2E-9759-A49E7C1EB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52975"/>
            <a:ext cx="16859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Смены, пики спроса, сервис</a:t>
            </a:r>
          </a:p>
        </p:txBody>
      </p:sp>
      <p:sp>
        <p:nvSpPr>
          <p:cNvPr id="8" name="p3-diagram-101">
            <a:extLst xmlns:a="http://schemas.openxmlformats.org/drawingml/2006/main">
              <a:ext uri="{FF2B5EF4-FFF2-40B4-BE49-F238E27FC236}">
                <a16:creationId xmlns:a16="http://schemas.microsoft.com/office/drawing/2014/main" id="{0BDA6039-4E8E-4FBE-B62E-FEC7708F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295650"/>
            <a:ext cx="205740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304662"/>
            </a:solidFill>
          </a:ln>
        </p:spPr>
      </p:sp>
      <p:sp>
        <p:nvSpPr>
          <p:cNvPr id="9" name="p2-text-102">
            <a:extLst xmlns:a="http://schemas.openxmlformats.org/drawingml/2006/main">
              <a:ext uri="{FF2B5EF4-FFF2-40B4-BE49-F238E27FC236}">
                <a16:creationId xmlns:a16="http://schemas.microsoft.com/office/drawing/2014/main" id="{865E478E-DBC6-4D5E-B2F8-3F0F269D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476625"/>
            <a:ext cx="123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p2-text-103">
            <a:extLst xmlns:a="http://schemas.openxmlformats.org/drawingml/2006/main">
              <a:ext uri="{FF2B5EF4-FFF2-40B4-BE49-F238E27FC236}">
                <a16:creationId xmlns:a16="http://schemas.microsoft.com/office/drawing/2014/main" id="{53F10D1D-5D20-4486-88CA-E49594F0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248150"/>
            <a:ext cx="1866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Склады</a:t>
            </a:r>
          </a:p>
        </p:txBody>
      </p:sp>
      <p:sp>
        <p:nvSpPr>
          <p:cNvPr id="11" name="p2-text-104">
            <a:extLst xmlns:a="http://schemas.openxmlformats.org/drawingml/2006/main">
              <a:ext uri="{FF2B5EF4-FFF2-40B4-BE49-F238E27FC236}">
                <a16:creationId xmlns:a16="http://schemas.microsoft.com/office/drawing/2014/main" id="{DC687C96-685F-4BA8-B582-25389E12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752975"/>
            <a:ext cx="16859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Комплектация и выход</a:t>
            </a:r>
          </a:p>
        </p:txBody>
      </p:sp>
      <p:sp>
        <p:nvSpPr>
          <p:cNvPr id="12" name="p2-diagram-105">
            <a:extLst xmlns:a="http://schemas.openxmlformats.org/drawingml/2006/main">
              <a:ext uri="{FF2B5EF4-FFF2-40B4-BE49-F238E27FC236}">
                <a16:creationId xmlns:a16="http://schemas.microsoft.com/office/drawing/2014/main" id="{B74D75A5-5E23-49FF-B1BA-4386B0D0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295650"/>
            <a:ext cx="205740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2A"/>
          </a:solidFill>
          <a:ln xmlns:a="http://schemas.openxmlformats.org/drawingml/2006/main" w="9525">
            <a:solidFill>
              <a:srgbClr val="304662"/>
            </a:solidFill>
          </a:ln>
        </p:spPr>
      </p:sp>
      <p:sp>
        <p:nvSpPr>
          <p:cNvPr id="13" name="p2-text-106">
            <a:extLst xmlns:a="http://schemas.openxmlformats.org/drawingml/2006/main">
              <a:ext uri="{FF2B5EF4-FFF2-40B4-BE49-F238E27FC236}">
                <a16:creationId xmlns:a16="http://schemas.microsoft.com/office/drawing/2014/main" id="{41A5B464-5AFA-4615-9454-CE82BF988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476625"/>
            <a:ext cx="123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p2-text-107">
            <a:extLst xmlns:a="http://schemas.openxmlformats.org/drawingml/2006/main">
              <a:ext uri="{FF2B5EF4-FFF2-40B4-BE49-F238E27FC236}">
                <a16:creationId xmlns:a16="http://schemas.microsoft.com/office/drawing/2014/main" id="{6D44CB8B-AC09-49ED-9027-7BB4F5318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248150"/>
            <a:ext cx="1866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Производство</a:t>
            </a:r>
          </a:p>
        </p:txBody>
      </p:sp>
      <p:sp>
        <p:nvSpPr>
          <p:cNvPr id="15" name="p2-text-108">
            <a:extLst xmlns:a="http://schemas.openxmlformats.org/drawingml/2006/main">
              <a:ext uri="{FF2B5EF4-FFF2-40B4-BE49-F238E27FC236}">
                <a16:creationId xmlns:a16="http://schemas.microsoft.com/office/drawing/2014/main" id="{4F19D6C7-F2BE-4F9C-AD81-F912B09EA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752975"/>
            <a:ext cx="16859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Непрерывность процессов</a:t>
            </a:r>
          </a:p>
        </p:txBody>
      </p:sp>
      <p:sp>
        <p:nvSpPr>
          <p:cNvPr id="16" name="p3-diagram-109">
            <a:extLst xmlns:a="http://schemas.openxmlformats.org/drawingml/2006/main">
              <a:ext uri="{FF2B5EF4-FFF2-40B4-BE49-F238E27FC236}">
                <a16:creationId xmlns:a16="http://schemas.microsoft.com/office/drawing/2014/main" id="{724DD7DF-B9E5-4882-A352-387B215E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295650"/>
            <a:ext cx="205740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304662"/>
            </a:solidFill>
          </a:ln>
        </p:spPr>
      </p:sp>
      <p:sp>
        <p:nvSpPr>
          <p:cNvPr id="17" name="p2-text-110">
            <a:extLst xmlns:a="http://schemas.openxmlformats.org/drawingml/2006/main">
              <a:ext uri="{FF2B5EF4-FFF2-40B4-BE49-F238E27FC236}">
                <a16:creationId xmlns:a16="http://schemas.microsoft.com/office/drawing/2014/main" id="{F5A7A340-903E-4F36-BF1A-B8739753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3476625"/>
            <a:ext cx="123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8" name="p2-text-111">
            <a:extLst xmlns:a="http://schemas.openxmlformats.org/drawingml/2006/main">
              <a:ext uri="{FF2B5EF4-FFF2-40B4-BE49-F238E27FC236}">
                <a16:creationId xmlns:a16="http://schemas.microsoft.com/office/drawing/2014/main" id="{7C431C46-ECC1-45D9-8A9D-597E2B11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4248150"/>
            <a:ext cx="1866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Логистика</a:t>
            </a:r>
          </a:p>
        </p:txBody>
      </p:sp>
      <p:sp>
        <p:nvSpPr>
          <p:cNvPr id="19" name="p2-text-112">
            <a:extLst xmlns:a="http://schemas.openxmlformats.org/drawingml/2006/main">
              <a:ext uri="{FF2B5EF4-FFF2-40B4-BE49-F238E27FC236}">
                <a16:creationId xmlns:a16="http://schemas.microsoft.com/office/drawing/2014/main" id="{46F51413-DFA4-469D-BFB3-C5909855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4752975"/>
            <a:ext cx="16859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Заказы, курьеры, SLA</a:t>
            </a:r>
          </a:p>
        </p:txBody>
      </p:sp>
      <p:sp>
        <p:nvSpPr>
          <p:cNvPr id="20" name="p2-diagram-113">
            <a:extLst xmlns:a="http://schemas.openxmlformats.org/drawingml/2006/main">
              <a:ext uri="{FF2B5EF4-FFF2-40B4-BE49-F238E27FC236}">
                <a16:creationId xmlns:a16="http://schemas.microsoft.com/office/drawing/2014/main" id="{E46EABFF-4A9C-4F8F-AAF0-352F9914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295650"/>
            <a:ext cx="205740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A2A"/>
          </a:solidFill>
          <a:ln xmlns:a="http://schemas.openxmlformats.org/drawingml/2006/main" w="9525">
            <a:solidFill>
              <a:srgbClr val="304662"/>
            </a:solidFill>
          </a:ln>
        </p:spPr>
      </p:sp>
      <p:sp>
        <p:nvSpPr>
          <p:cNvPr id="21" name="p2-text-114">
            <a:extLst xmlns:a="http://schemas.openxmlformats.org/drawingml/2006/main">
              <a:ext uri="{FF2B5EF4-FFF2-40B4-BE49-F238E27FC236}">
                <a16:creationId xmlns:a16="http://schemas.microsoft.com/office/drawing/2014/main" id="{F2FC7552-80DE-4141-A403-977044086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476625"/>
            <a:ext cx="123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2" name="p2-text-115">
            <a:extLst xmlns:a="http://schemas.openxmlformats.org/drawingml/2006/main">
              <a:ext uri="{FF2B5EF4-FFF2-40B4-BE49-F238E27FC236}">
                <a16:creationId xmlns:a16="http://schemas.microsoft.com/office/drawing/2014/main" id="{A4771A03-B4DE-4AF3-960E-AD28B7601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4248150"/>
            <a:ext cx="18669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HRTech</a:t>
            </a:r>
          </a:p>
        </p:txBody>
      </p:sp>
      <p:sp>
        <p:nvSpPr>
          <p:cNvPr id="23" name="p2-text-116">
            <a:extLst xmlns:a="http://schemas.openxmlformats.org/drawingml/2006/main">
              <a:ext uri="{FF2B5EF4-FFF2-40B4-BE49-F238E27FC236}">
                <a16:creationId xmlns:a16="http://schemas.microsoft.com/office/drawing/2014/main" id="{9EF5CCC1-6C97-43FA-BD66-374EB831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752975"/>
            <a:ext cx="16859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Клиент, команда, исполнитель</a:t>
            </a:r>
          </a:p>
        </p:txBody>
      </p:sp>
      <p:sp>
        <p:nvSpPr>
          <p:cNvPr id="24" name="p0-text-117">
            <a:extLst xmlns:a="http://schemas.openxmlformats.org/drawingml/2006/main">
              <a:ext uri="{FF2B5EF4-FFF2-40B4-BE49-F238E27FC236}">
                <a16:creationId xmlns:a16="http://schemas.microsoft.com/office/drawing/2014/main" id="{E9502B67-EA2C-4AC6-99F5-0895D274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08 / 18</a:t>
            </a:r>
          </a:p>
        </p:txBody>
      </p:sp>
    </p:spTree>
    <p:extLst>
      <p:ext uri="{BB962C8B-B14F-4D97-AF65-F5344CB8AC3E}">
        <p14:creationId xmlns:p14="http://schemas.microsoft.com/office/powerpoint/2010/main" val="576700088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27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3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6" dur="550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39" dur="55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4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4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5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4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8" dur="550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51" dur="55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5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4" dur="550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5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7" dur="550"/>
                                  <p:tgtEl>
                                    <p:spTgt spid="1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8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5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0" dur="550"/>
                                  <p:tgtEl>
                                    <p:spTgt spid="1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1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6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63" dur="550"/>
                                  <p:tgtEl>
                                    <p:spTgt spid="2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4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6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6" dur="550"/>
                                  <p:tgtEl>
                                    <p:spTgt spid="2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7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6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9" dur="550"/>
                                  <p:tgtEl>
                                    <p:spTgt spid="2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7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72" dur="550"/>
                                  <p:tgtEl>
                                    <p:spTgt spid="2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p0-text-118">
            <a:extLst xmlns:a="http://schemas.openxmlformats.org/drawingml/2006/main">
              <a:ext uri="{FF2B5EF4-FFF2-40B4-BE49-F238E27FC236}">
                <a16:creationId xmlns:a16="http://schemas.microsoft.com/office/drawing/2014/main" id="{10BA4B70-6956-40FE-AC63-0ED39B89D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КОМАНДА ПОД ЗАДАЧУ</a:t>
            </a:r>
          </a:p>
        </p:txBody>
      </p:sp>
      <p:sp>
        <p:nvSpPr>
          <p:cNvPr id="2" name="p1-text-119">
            <a:extLst xmlns:a="http://schemas.openxmlformats.org/drawingml/2006/main">
              <a:ext uri="{FF2B5EF4-FFF2-40B4-BE49-F238E27FC236}">
                <a16:creationId xmlns:a16="http://schemas.microsoft.com/office/drawing/2014/main" id="{30B3654B-A284-44E6-9F07-571A23CF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От рекрутера до отдела разработки</a:t>
            </a:r>
          </a:p>
        </p:txBody>
      </p:sp>
      <p:sp>
        <p:nvSpPr>
          <p:cNvPr id="3" name="p2-diagram-120">
            <a:extLst xmlns:a="http://schemas.openxmlformats.org/drawingml/2006/main">
              <a:ext uri="{FF2B5EF4-FFF2-40B4-BE49-F238E27FC236}">
                <a16:creationId xmlns:a16="http://schemas.microsoft.com/office/drawing/2014/main" id="{D43FF1AD-98DE-4A25-9DC9-33FF3C682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1924050"/>
            <a:ext cx="3857625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69DCFF"/>
            </a:solidFill>
          </a:ln>
        </p:spPr>
      </p:sp>
      <p:sp>
        <p:nvSpPr>
          <p:cNvPr id="4" name="p2-text-121">
            <a:extLst xmlns:a="http://schemas.openxmlformats.org/drawingml/2006/main">
              <a:ext uri="{FF2B5EF4-FFF2-40B4-BE49-F238E27FC236}">
                <a16:creationId xmlns:a16="http://schemas.microsoft.com/office/drawing/2014/main" id="{276C0FEB-13B4-4BDA-97D4-044B398C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095500"/>
            <a:ext cx="34480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Общий результат</a:t>
            </a:r>
          </a:p>
        </p:txBody>
      </p:sp>
      <p:sp>
        <p:nvSpPr>
          <p:cNvPr id="5" name="p2-text-122">
            <a:extLst xmlns:a="http://schemas.openxmlformats.org/drawingml/2006/main">
              <a:ext uri="{FF2B5EF4-FFF2-40B4-BE49-F238E27FC236}">
                <a16:creationId xmlns:a16="http://schemas.microsoft.com/office/drawing/2014/main" id="{1895A34E-F1BC-473B-AA70-45C7AA66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543175"/>
            <a:ext cx="3476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Найм · ответственность · взаимодействие</a:t>
            </a:r>
          </a:p>
        </p:txBody>
      </p:sp>
      <p:sp>
        <p:nvSpPr>
          <p:cNvPr id="6" name="p2-link-123">
            <a:extLst xmlns:a="http://schemas.openxmlformats.org/drawingml/2006/main">
              <a:ext uri="{FF2B5EF4-FFF2-40B4-BE49-F238E27FC236}">
                <a16:creationId xmlns:a16="http://schemas.microsoft.com/office/drawing/2014/main" id="{D0AE602D-060A-419A-B512-270BE6BD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981325"/>
            <a:ext cx="9525" cy="304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7" name="p2-link-124">
            <a:extLst xmlns:a="http://schemas.openxmlformats.org/drawingml/2006/main">
              <a:ext uri="{FF2B5EF4-FFF2-40B4-BE49-F238E27FC236}">
                <a16:creationId xmlns:a16="http://schemas.microsoft.com/office/drawing/2014/main" id="{6F628E53-0E3F-42B0-B83F-70515455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575" y="3286125"/>
            <a:ext cx="75628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8" name="p2-link-125">
            <a:extLst xmlns:a="http://schemas.openxmlformats.org/drawingml/2006/main">
              <a:ext uri="{FF2B5EF4-FFF2-40B4-BE49-F238E27FC236}">
                <a16:creationId xmlns:a16="http://schemas.microsoft.com/office/drawing/2014/main" id="{531E4EBA-0A0B-435A-8B1E-B9F9B648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4575" y="3286125"/>
            <a:ext cx="9525" cy="4095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9" name="p3-diagram-126">
            <a:extLst xmlns:a="http://schemas.openxmlformats.org/drawingml/2006/main">
              <a:ext uri="{FF2B5EF4-FFF2-40B4-BE49-F238E27FC236}">
                <a16:creationId xmlns:a16="http://schemas.microsoft.com/office/drawing/2014/main" id="{7751A661-11BE-4E63-BD33-6DF2D88FC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95700"/>
            <a:ext cx="3448050" cy="2114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304662"/>
            </a:solidFill>
          </a:ln>
        </p:spPr>
      </p:sp>
      <p:sp>
        <p:nvSpPr>
          <p:cNvPr id="10" name="p3-text-127">
            <a:extLst xmlns:a="http://schemas.openxmlformats.org/drawingml/2006/main">
              <a:ext uri="{FF2B5EF4-FFF2-40B4-BE49-F238E27FC236}">
                <a16:creationId xmlns:a16="http://schemas.microsoft.com/office/drawing/2014/main" id="{BDF773E1-0141-44EE-9D70-79F36DC6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33825"/>
            <a:ext cx="29908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Привлечение</a:t>
            </a:r>
          </a:p>
        </p:txBody>
      </p:sp>
      <p:sp>
        <p:nvSpPr>
          <p:cNvPr id="11" name="p4-text-128">
            <a:extLst xmlns:a="http://schemas.openxmlformats.org/drawingml/2006/main">
              <a:ext uri="{FF2B5EF4-FFF2-40B4-BE49-F238E27FC236}">
                <a16:creationId xmlns:a16="http://schemas.microsoft.com/office/drawing/2014/main" id="{7E0DD1EA-7E97-4DF8-8330-63158752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91050"/>
            <a:ext cx="29908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Рекрутеры</a:t>
            </a:r>
          </a:p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Лидогенерация</a:t>
            </a:r>
          </a:p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Руководитель подбора</a:t>
            </a:r>
          </a:p>
        </p:txBody>
      </p:sp>
      <p:sp>
        <p:nvSpPr>
          <p:cNvPr id="12" name="p2-link-129">
            <a:extLst xmlns:a="http://schemas.openxmlformats.org/drawingml/2006/main">
              <a:ext uri="{FF2B5EF4-FFF2-40B4-BE49-F238E27FC236}">
                <a16:creationId xmlns:a16="http://schemas.microsoft.com/office/drawing/2014/main" id="{989FE886-9A90-439B-9217-93484CE2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86125"/>
            <a:ext cx="9525" cy="4095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13" name="p3-diagram-130">
            <a:extLst xmlns:a="http://schemas.openxmlformats.org/drawingml/2006/main">
              <a:ext uri="{FF2B5EF4-FFF2-40B4-BE49-F238E27FC236}">
                <a16:creationId xmlns:a16="http://schemas.microsoft.com/office/drawing/2014/main" id="{61226CA5-FF1C-4025-B865-42F1A751E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695700"/>
            <a:ext cx="3448050" cy="2114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304662"/>
            </a:solidFill>
          </a:ln>
        </p:spPr>
      </p:sp>
      <p:sp>
        <p:nvSpPr>
          <p:cNvPr id="14" name="p3-text-131">
            <a:extLst xmlns:a="http://schemas.openxmlformats.org/drawingml/2006/main">
              <a:ext uri="{FF2B5EF4-FFF2-40B4-BE49-F238E27FC236}">
                <a16:creationId xmlns:a16="http://schemas.microsoft.com/office/drawing/2014/main" id="{48B218F4-99DF-47D1-8DC8-05F5D72A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933825"/>
            <a:ext cx="29908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Операции</a:t>
            </a:r>
          </a:p>
        </p:txBody>
      </p:sp>
      <p:sp>
        <p:nvSpPr>
          <p:cNvPr id="15" name="p4-text-132">
            <a:extLst xmlns:a="http://schemas.openxmlformats.org/drawingml/2006/main">
              <a:ext uri="{FF2B5EF4-FFF2-40B4-BE49-F238E27FC236}">
                <a16:creationId xmlns:a16="http://schemas.microsoft.com/office/drawing/2014/main" id="{5C156664-4469-4845-B04C-54D9D947F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4591050"/>
            <a:ext cx="29908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Кураторы</a:t>
            </a:r>
          </a:p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Менеджеры объектов</a:t>
            </a:r>
          </a:p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Клиентское сопровождение</a:t>
            </a:r>
          </a:p>
        </p:txBody>
      </p:sp>
      <p:sp>
        <p:nvSpPr>
          <p:cNvPr id="16" name="p2-link-133">
            <a:extLst xmlns:a="http://schemas.openxmlformats.org/drawingml/2006/main">
              <a:ext uri="{FF2B5EF4-FFF2-40B4-BE49-F238E27FC236}">
                <a16:creationId xmlns:a16="http://schemas.microsoft.com/office/drawing/2014/main" id="{279B16F8-7131-4A6B-A282-CF8849DE1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3286125"/>
            <a:ext cx="9525" cy="4095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17" name="p3-diagram-134">
            <a:extLst xmlns:a="http://schemas.openxmlformats.org/drawingml/2006/main">
              <a:ext uri="{FF2B5EF4-FFF2-40B4-BE49-F238E27FC236}">
                <a16:creationId xmlns:a16="http://schemas.microsoft.com/office/drawing/2014/main" id="{ADAF4A45-4A8F-4E37-92FC-7B7261A2C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695700"/>
            <a:ext cx="3448050" cy="2114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304662"/>
            </a:solidFill>
          </a:ln>
        </p:spPr>
      </p:sp>
      <p:sp>
        <p:nvSpPr>
          <p:cNvPr id="18" name="p3-text-135">
            <a:extLst xmlns:a="http://schemas.openxmlformats.org/drawingml/2006/main">
              <a:ext uri="{FF2B5EF4-FFF2-40B4-BE49-F238E27FC236}">
                <a16:creationId xmlns:a16="http://schemas.microsoft.com/office/drawing/2014/main" id="{3CC44BFB-0E33-40B1-BC21-55144B81E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933825"/>
            <a:ext cx="29908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Продукт и IT</a:t>
            </a:r>
          </a:p>
        </p:txBody>
      </p:sp>
      <p:sp>
        <p:nvSpPr>
          <p:cNvPr id="19" name="p4-text-136">
            <a:extLst xmlns:a="http://schemas.openxmlformats.org/drawingml/2006/main">
              <a:ext uri="{FF2B5EF4-FFF2-40B4-BE49-F238E27FC236}">
                <a16:creationId xmlns:a16="http://schemas.microsoft.com/office/drawing/2014/main" id="{5C30B428-6AD3-4322-890B-D68D414DF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91050"/>
            <a:ext cx="29908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Product / Project</a:t>
            </a:r>
          </a:p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Аналитики</a:t>
            </a:r>
          </a:p>
          <a:p xmlns:a="http://schemas.openxmlformats.org/drawingml/2006/main">
            <a:pPr>
              <a:def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Tech Lead и разработчики</a:t>
            </a:r>
          </a:p>
        </p:txBody>
      </p:sp>
      <p:sp>
        <p:nvSpPr>
          <p:cNvPr id="20" name="p0-text-137">
            <a:extLst xmlns:a="http://schemas.openxmlformats.org/drawingml/2006/main">
              <a:ext uri="{FF2B5EF4-FFF2-40B4-BE49-F238E27FC236}">
                <a16:creationId xmlns:a16="http://schemas.microsoft.com/office/drawing/2014/main" id="{6DE0CC8E-7C00-4099-9D71-61E826F2F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09 / 18</a:t>
            </a:r>
          </a:p>
        </p:txBody>
      </p:sp>
    </p:spTree>
    <p:extLst>
      <p:ext uri="{BB962C8B-B14F-4D97-AF65-F5344CB8AC3E}">
        <p14:creationId xmlns:p14="http://schemas.microsoft.com/office/powerpoint/2010/main" val="86325762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27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3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6" dur="550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39" dur="55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0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4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42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4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5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6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4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8" dur="550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5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51" dur="55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2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54" dur="550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7" dur="550"/>
                                  <p:tgtEl>
                                    <p:spTgt spid="1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8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5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0" dur="550"/>
                                  <p:tgtEl>
                                    <p:spTgt spid="1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0807538934edc"/>
          <a:srcRect xmlns:a="http://schemas.openxmlformats.org/drawingml/2006/main" l="21257" t="0" r="212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76975" y="0"/>
            <a:ext cx="59150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0-diagram-138">
            <a:extLst xmlns:a="http://schemas.openxmlformats.org/drawingml/2006/main">
              <a:ext uri="{FF2B5EF4-FFF2-40B4-BE49-F238E27FC236}">
                <a16:creationId xmlns:a16="http://schemas.microsoft.com/office/drawing/2014/main" id="{50C9CF04-4D41-4329-85DE-6ADBF29A0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769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C16"/>
          </a:solidFill>
          <a:ln xmlns:a="http://schemas.openxmlformats.org/drawingml/2006/main" w="0">
            <a:noFill/>
          </a:ln>
        </p:spPr>
      </p:sp>
      <p:sp>
        <p:nvSpPr>
          <p:cNvPr id="3" name="p0-text-139">
            <a:extLst xmlns:a="http://schemas.openxmlformats.org/drawingml/2006/main">
              <a:ext uri="{FF2B5EF4-FFF2-40B4-BE49-F238E27FC236}">
                <a16:creationId xmlns:a16="http://schemas.microsoft.com/office/drawing/2014/main" id="{25FAFC90-4FC3-4DD3-8548-3B4E32D2B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КОМАНДНЫЙ ИГРОК</a:t>
            </a:r>
          </a:p>
        </p:txBody>
      </p:sp>
      <p:sp>
        <p:nvSpPr>
          <p:cNvPr id="4" name="p1-text-140">
            <a:extLst xmlns:a="http://schemas.openxmlformats.org/drawingml/2006/main">
              <a:ext uri="{FF2B5EF4-FFF2-40B4-BE49-F238E27FC236}">
                <a16:creationId xmlns:a16="http://schemas.microsoft.com/office/drawing/2014/main" id="{8456092A-B287-424D-BB2F-050FF5387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219200"/>
            <a:ext cx="5600700" cy="2409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Договариваюсь</a:t>
            </a:r>
          </a:p>
          <a:p xmlns:a="http://schemas.openxmlformats.org/drawingml/2006/main">
            <a:pPr>
              <a:def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о результате.</a:t>
            </a:r>
          </a:p>
          <a:p xmlns:a="http://schemas.openxmlformats.org/drawingml/2006/main">
            <a:pPr>
              <a:def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Помогаю команде</a:t>
            </a:r>
          </a:p>
          <a:p xmlns:a="http://schemas.openxmlformats.org/drawingml/2006/main">
            <a:pPr>
              <a:def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его достичь.</a:t>
            </a:r>
          </a:p>
        </p:txBody>
      </p:sp>
      <p:sp>
        <p:nvSpPr>
          <p:cNvPr id="5" name="p2-text-141">
            <a:extLst xmlns:a="http://schemas.openxmlformats.org/drawingml/2006/main">
              <a:ext uri="{FF2B5EF4-FFF2-40B4-BE49-F238E27FC236}">
                <a16:creationId xmlns:a16="http://schemas.microsoft.com/office/drawing/2014/main" id="{5990F0C9-2CC9-4EAA-8351-4CB1168F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29075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Общая цель</a:t>
            </a:r>
          </a:p>
        </p:txBody>
      </p:sp>
      <p:sp>
        <p:nvSpPr>
          <p:cNvPr id="6" name="p2-text-142">
            <a:extLst xmlns:a="http://schemas.openxmlformats.org/drawingml/2006/main">
              <a:ext uri="{FF2B5EF4-FFF2-40B4-BE49-F238E27FC236}">
                <a16:creationId xmlns:a16="http://schemas.microsoft.com/office/drawing/2014/main" id="{37DB1F75-7378-4877-AD6C-B99282D1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71975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Приоритеты собственника, клиента и команды</a:t>
            </a:r>
          </a:p>
        </p:txBody>
      </p:sp>
      <p:sp>
        <p:nvSpPr>
          <p:cNvPr id="7" name="p3-text-143">
            <a:extLst xmlns:a="http://schemas.openxmlformats.org/drawingml/2006/main">
              <a:ext uri="{FF2B5EF4-FFF2-40B4-BE49-F238E27FC236}">
                <a16:creationId xmlns:a16="http://schemas.microsoft.com/office/drawing/2014/main" id="{DE640B35-5F7B-4563-90B1-6AEF55723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14875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Сильные лидеры</a:t>
            </a:r>
          </a:p>
        </p:txBody>
      </p:sp>
      <p:sp>
        <p:nvSpPr>
          <p:cNvPr id="8" name="p3-text-144">
            <a:extLst xmlns:a="http://schemas.openxmlformats.org/drawingml/2006/main">
              <a:ext uri="{FF2B5EF4-FFF2-40B4-BE49-F238E27FC236}">
                <a16:creationId xmlns:a16="http://schemas.microsoft.com/office/drawing/2014/main" id="{DE079FBC-B726-4F6C-86AE-10172D7C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57775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Делегирование и самостоятельность</a:t>
            </a:r>
          </a:p>
        </p:txBody>
      </p:sp>
      <p:sp>
        <p:nvSpPr>
          <p:cNvPr id="9" name="p4-text-145">
            <a:extLst xmlns:a="http://schemas.openxmlformats.org/drawingml/2006/main">
              <a:ext uri="{FF2B5EF4-FFF2-40B4-BE49-F238E27FC236}">
                <a16:creationId xmlns:a16="http://schemas.microsoft.com/office/drawing/2014/main" id="{52E391DB-AC24-4B14-A3E5-7F9F92FB5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00675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Единый ритм</a:t>
            </a:r>
          </a:p>
        </p:txBody>
      </p:sp>
      <p:sp>
        <p:nvSpPr>
          <p:cNvPr id="10" name="p4-text-146">
            <a:extLst xmlns:a="http://schemas.openxmlformats.org/drawingml/2006/main">
              <a:ext uri="{FF2B5EF4-FFF2-40B4-BE49-F238E27FC236}">
                <a16:creationId xmlns:a16="http://schemas.microsoft.com/office/drawing/2014/main" id="{53D57B0E-8F2D-4CF7-9853-60165C451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743575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Операции, продукт и разработка</a:t>
            </a:r>
          </a:p>
        </p:txBody>
      </p:sp>
      <p:sp>
        <p:nvSpPr>
          <p:cNvPr id="11" name="p0-text-147">
            <a:extLst xmlns:a="http://schemas.openxmlformats.org/drawingml/2006/main">
              <a:ext uri="{FF2B5EF4-FFF2-40B4-BE49-F238E27FC236}">
                <a16:creationId xmlns:a16="http://schemas.microsoft.com/office/drawing/2014/main" id="{6438CDD6-5DC0-4151-9B32-695A8122F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10 / 18</a:t>
            </a:r>
          </a:p>
        </p:txBody>
      </p:sp>
    </p:spTree>
    <p:extLst>
      <p:ext uri="{BB962C8B-B14F-4D97-AF65-F5344CB8AC3E}">
        <p14:creationId xmlns:p14="http://schemas.microsoft.com/office/powerpoint/2010/main" val="75667647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de409b75e84be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0-text-148">
            <a:extLst xmlns:a="http://schemas.openxmlformats.org/drawingml/2006/main">
              <a:ext uri="{FF2B5EF4-FFF2-40B4-BE49-F238E27FC236}">
                <a16:creationId xmlns:a16="http://schemas.microsoft.com/office/drawing/2014/main" id="{91DB3087-38A3-4CD6-9032-5179DDF5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ПРОДУКТ С НУЛЯ</a:t>
            </a:r>
          </a:p>
        </p:txBody>
      </p:sp>
      <p:sp>
        <p:nvSpPr>
          <p:cNvPr id="3" name="p1-text-149">
            <a:extLst xmlns:a="http://schemas.openxmlformats.org/drawingml/2006/main">
              <a:ext uri="{FF2B5EF4-FFF2-40B4-BE49-F238E27FC236}">
                <a16:creationId xmlns:a16="http://schemas.microsoft.com/office/drawing/2014/main" id="{C7E538E7-55F9-454A-9450-0ED6B482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7524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От задачи бизнеса</a:t>
            </a:r>
          </a:p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до работающего MVP</a:t>
            </a:r>
          </a:p>
        </p:txBody>
      </p:sp>
      <p:sp>
        <p:nvSpPr>
          <p:cNvPr id="4" name="p2-text-150">
            <a:extLst xmlns:a="http://schemas.openxmlformats.org/drawingml/2006/main">
              <a:ext uri="{FF2B5EF4-FFF2-40B4-BE49-F238E27FC236}">
                <a16:creationId xmlns:a16="http://schemas.microsoft.com/office/drawing/2014/main" id="{76C6794B-A3B6-4562-A7F1-000BE1A04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86025"/>
            <a:ext cx="60769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3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4 месяца</a:t>
            </a:r>
          </a:p>
        </p:txBody>
      </p:sp>
      <p:sp>
        <p:nvSpPr>
          <p:cNvPr id="5" name="p2-text-151">
            <a:extLst xmlns:a="http://schemas.openxmlformats.org/drawingml/2006/main">
              <a:ext uri="{FF2B5EF4-FFF2-40B4-BE49-F238E27FC236}">
                <a16:creationId xmlns:a16="http://schemas.microsoft.com/office/drawing/2014/main" id="{5F952DD0-CCE4-4B09-AA59-D1FE0DEBB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14750"/>
            <a:ext cx="5143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до запуска HRTech MVP</a:t>
            </a:r>
          </a:p>
        </p:txBody>
      </p:sp>
      <p:sp>
        <p:nvSpPr>
          <p:cNvPr id="6" name="p2-text-152">
            <a:extLst xmlns:a="http://schemas.openxmlformats.org/drawingml/2006/main">
              <a:ext uri="{FF2B5EF4-FFF2-40B4-BE49-F238E27FC236}">
                <a16:creationId xmlns:a16="http://schemas.microsoft.com/office/drawing/2014/main" id="{ACD5FB8A-7407-43B4-B536-F9CD41F87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48175"/>
            <a:ext cx="15240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8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68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7" name="p2-text-153">
            <a:extLst xmlns:a="http://schemas.openxmlformats.org/drawingml/2006/main">
              <a:ext uri="{FF2B5EF4-FFF2-40B4-BE49-F238E27FC236}">
                <a16:creationId xmlns:a16="http://schemas.microsoft.com/office/drawing/2014/main" id="{BB136701-5EF4-4059-89B0-065E48C5D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4075" y="4619625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первых</a:t>
            </a:r>
          </a:p>
          <a:p xmlns:a="http://schemas.openxmlformats.org/drawingml/2006/main">
            <a:pPr>
              <a:defRPr sz="2400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B2B-клиентов</a:t>
            </a:r>
          </a:p>
        </p:txBody>
      </p:sp>
      <p:sp>
        <p:nvSpPr>
          <p:cNvPr id="8" name="p0-text-154">
            <a:extLst xmlns:a="http://schemas.openxmlformats.org/drawingml/2006/main">
              <a:ext uri="{FF2B5EF4-FFF2-40B4-BE49-F238E27FC236}">
                <a16:creationId xmlns:a16="http://schemas.microsoft.com/office/drawing/2014/main" id="{3B2068C3-3272-43DC-A566-8F4BED597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11 / 18</a:t>
            </a:r>
          </a:p>
        </p:txBody>
      </p:sp>
    </p:spTree>
    <p:extLst>
      <p:ext uri="{BB962C8B-B14F-4D97-AF65-F5344CB8AC3E}">
        <p14:creationId xmlns:p14="http://schemas.microsoft.com/office/powerpoint/2010/main" val="338663700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0F3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0-text-155">
            <a:extLst xmlns:a="http://schemas.openxmlformats.org/drawingml/2006/main">
              <a:ext uri="{FF2B5EF4-FFF2-40B4-BE49-F238E27FC236}">
                <a16:creationId xmlns:a16="http://schemas.microsoft.com/office/drawing/2014/main" id="{4AA7D71B-285E-457B-A6B0-574BB8D2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ПРОДУКТОВЫЙ РЕЗУЛЬТАТ</a:t>
            </a:r>
          </a:p>
        </p:txBody>
      </p:sp>
      <p:sp>
        <p:nvSpPr>
          <p:cNvPr id="2" name="p1-text-156">
            <a:extLst xmlns:a="http://schemas.openxmlformats.org/drawingml/2006/main">
              <a:ext uri="{FF2B5EF4-FFF2-40B4-BE49-F238E27FC236}">
                <a16:creationId xmlns:a16="http://schemas.microsoft.com/office/drawing/2014/main" id="{E45D31AD-90D4-4E3A-98CA-AF9C9E790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Гипотезы превращаю в сервисы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361950" y="2000250"/>
          <a:ext xmlns:a="http://schemas.openxmlformats.org/drawingml/2006/main" cx="4762500" cy="38481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fea27acb0464dcd"/>
          </a:graphicData>
        </a:graphic>
      </p:graphicFrame>
      <p:sp>
        <p:nvSpPr>
          <p:cNvPr id="4" name="p2-text-157">
            <a:extLst xmlns:a="http://schemas.openxmlformats.org/drawingml/2006/main">
              <a:ext uri="{FF2B5EF4-FFF2-40B4-BE49-F238E27FC236}">
                <a16:creationId xmlns:a16="http://schemas.microsoft.com/office/drawing/2014/main" id="{EB10AC39-1E0C-4BEE-93D4-6FF3CDA91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3514725"/>
            <a:ext cx="2381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2 из 3</a:t>
            </a:r>
          </a:p>
        </p:txBody>
      </p:sp>
      <p:sp>
        <p:nvSpPr>
          <p:cNvPr id="5" name="p2-text-158">
            <a:extLst xmlns:a="http://schemas.openxmlformats.org/drawingml/2006/main">
              <a:ext uri="{FF2B5EF4-FFF2-40B4-BE49-F238E27FC236}">
                <a16:creationId xmlns:a16="http://schemas.microsoft.com/office/drawing/2014/main" id="{B33092F2-6858-4A36-9EE3-4C7D7865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475" y="4267200"/>
            <a:ext cx="2286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MVP в линейке</a:t>
            </a:r>
          </a:p>
        </p:txBody>
      </p:sp>
      <p:sp>
        <p:nvSpPr>
          <p:cNvPr id="6" name="p2-text-159">
            <a:extLst xmlns:a="http://schemas.openxmlformats.org/drawingml/2006/main">
              <a:ext uri="{FF2B5EF4-FFF2-40B4-BE49-F238E27FC236}">
                <a16:creationId xmlns:a16="http://schemas.microsoft.com/office/drawing/2014/main" id="{07F45D55-EBD9-47DD-B336-578FB607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2238375"/>
            <a:ext cx="4905375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875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7875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+25%</a:t>
            </a:r>
          </a:p>
        </p:txBody>
      </p:sp>
      <p:sp>
        <p:nvSpPr>
          <p:cNvPr id="7" name="p2-text-160">
            <a:extLst xmlns:a="http://schemas.openxmlformats.org/drawingml/2006/main">
              <a:ext uri="{FF2B5EF4-FFF2-40B4-BE49-F238E27FC236}">
                <a16:creationId xmlns:a16="http://schemas.microsoft.com/office/drawing/2014/main" id="{F6B37C58-F726-40E9-B836-1FF46A60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581400"/>
            <a:ext cx="51339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рост клиентской базы</a:t>
            </a:r>
          </a:p>
        </p:txBody>
      </p:sp>
      <p:sp>
        <p:nvSpPr>
          <p:cNvPr id="8" name="p2-text-161">
            <a:extLst xmlns:a="http://schemas.openxmlformats.org/drawingml/2006/main">
              <a:ext uri="{FF2B5EF4-FFF2-40B4-BE49-F238E27FC236}">
                <a16:creationId xmlns:a16="http://schemas.microsoft.com/office/drawing/2014/main" id="{2AE5077D-DBAE-4A15-8953-8BC1DE1A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171950"/>
            <a:ext cx="51720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после внедрения решений</a:t>
            </a:r>
          </a:p>
        </p:txBody>
      </p:sp>
      <p:sp>
        <p:nvSpPr>
          <p:cNvPr id="9" name="p2-text-162">
            <a:extLst xmlns:a="http://schemas.openxmlformats.org/drawingml/2006/main">
              <a:ext uri="{FF2B5EF4-FFF2-40B4-BE49-F238E27FC236}">
                <a16:creationId xmlns:a16="http://schemas.microsoft.com/office/drawing/2014/main" id="{3C1000EA-D2BF-4EA7-BF42-87ACD9CB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038725"/>
            <a:ext cx="5143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3 MVP запущены.</a:t>
            </a:r>
          </a:p>
          <a:p xmlns:a="http://schemas.openxmlformats.org/drawingml/2006/main">
            <a:pPr>
              <a:defRPr sz="180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2 решения вошли в основную линейку.</a:t>
            </a:r>
          </a:p>
        </p:txBody>
      </p:sp>
      <p:sp>
        <p:nvSpPr>
          <p:cNvPr id="10" name="p0-text-163">
            <a:extLst xmlns:a="http://schemas.openxmlformats.org/drawingml/2006/main">
              <a:ext uri="{FF2B5EF4-FFF2-40B4-BE49-F238E27FC236}">
                <a16:creationId xmlns:a16="http://schemas.microsoft.com/office/drawing/2014/main" id="{303A718D-3EBD-4138-A7B9-FF185811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12 / 18</a:t>
            </a:r>
          </a:p>
        </p:txBody>
      </p:sp>
    </p:spTree>
    <p:extLst>
      <p:ext uri="{BB962C8B-B14F-4D97-AF65-F5344CB8AC3E}">
        <p14:creationId xmlns:p14="http://schemas.microsoft.com/office/powerpoint/2010/main" val="264576365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2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p0-text-164">
            <a:extLst xmlns:a="http://schemas.openxmlformats.org/drawingml/2006/main">
              <a:ext uri="{FF2B5EF4-FFF2-40B4-BE49-F238E27FC236}">
                <a16:creationId xmlns:a16="http://schemas.microsoft.com/office/drawing/2014/main" id="{63A213E0-C087-4267-AE1A-49C77CFE0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АВТОМАТИЗАЦИЯ</a:t>
            </a:r>
          </a:p>
        </p:txBody>
      </p:sp>
      <p:sp>
        <p:nvSpPr>
          <p:cNvPr id="2" name="p1-text-165">
            <a:extLst xmlns:a="http://schemas.openxmlformats.org/drawingml/2006/main">
              <a:ext uri="{FF2B5EF4-FFF2-40B4-BE49-F238E27FC236}">
                <a16:creationId xmlns:a16="http://schemas.microsoft.com/office/drawing/2014/main" id="{24D7FCC7-C095-48CD-9B87-4568FE54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Данные становятся решениями</a:t>
            </a:r>
          </a:p>
        </p:txBody>
      </p:sp>
      <p:sp>
        <p:nvSpPr>
          <p:cNvPr id="3" name="p2-text-166">
            <a:extLst xmlns:a="http://schemas.openxmlformats.org/drawingml/2006/main">
              <a:ext uri="{FF2B5EF4-FFF2-40B4-BE49-F238E27FC236}">
                <a16:creationId xmlns:a16="http://schemas.microsoft.com/office/drawing/2014/main" id="{B7F545B4-B626-4A57-BD81-B6653363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1450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Начинаю с процесса и метрик, затем выбираю инструмент.</a:t>
            </a:r>
          </a:p>
        </p:txBody>
      </p:sp>
      <p:sp>
        <p:nvSpPr>
          <p:cNvPr id="4" name="p2-diagram-167">
            <a:extLst xmlns:a="http://schemas.openxmlformats.org/drawingml/2006/main">
              <a:ext uri="{FF2B5EF4-FFF2-40B4-BE49-F238E27FC236}">
                <a16:creationId xmlns:a16="http://schemas.microsoft.com/office/drawing/2014/main" id="{5B538D70-F1B4-4489-9873-926F86B85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81300"/>
            <a:ext cx="2562225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5" name="p2-text-168">
            <a:extLst xmlns:a="http://schemas.openxmlformats.org/drawingml/2006/main">
              <a:ext uri="{FF2B5EF4-FFF2-40B4-BE49-F238E27FC236}">
                <a16:creationId xmlns:a16="http://schemas.microsoft.com/office/drawing/2014/main" id="{0468F820-CDE8-4BAD-8C26-24E7A571A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241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p2-text-169">
            <a:extLst xmlns:a="http://schemas.openxmlformats.org/drawingml/2006/main">
              <a:ext uri="{FF2B5EF4-FFF2-40B4-BE49-F238E27FC236}">
                <a16:creationId xmlns:a16="http://schemas.microsoft.com/office/drawing/2014/main" id="{5F6270F6-BA6D-440B-8C65-996E8E873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14700"/>
            <a:ext cx="22193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Данные</a:t>
            </a:r>
          </a:p>
        </p:txBody>
      </p:sp>
      <p:sp>
        <p:nvSpPr>
          <p:cNvPr id="7" name="p2-text-170">
            <a:extLst xmlns:a="http://schemas.openxmlformats.org/drawingml/2006/main">
              <a:ext uri="{FF2B5EF4-FFF2-40B4-BE49-F238E27FC236}">
                <a16:creationId xmlns:a16="http://schemas.microsoft.com/office/drawing/2014/main" id="{4F8FD315-1621-459A-964B-D058502D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81425"/>
            <a:ext cx="221932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Единые показатели</a:t>
            </a:r>
          </a:p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SQL-дашборды</a:t>
            </a:r>
          </a:p>
        </p:txBody>
      </p:sp>
      <p:sp>
        <p:nvSpPr>
          <p:cNvPr id="8" name="p2-link-171">
            <a:extLst xmlns:a="http://schemas.openxmlformats.org/drawingml/2006/main">
              <a:ext uri="{FF2B5EF4-FFF2-40B4-BE49-F238E27FC236}">
                <a16:creationId xmlns:a16="http://schemas.microsoft.com/office/drawing/2014/main" id="{A4E08A38-D48C-4A0D-BBF5-257FEA237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3905250"/>
            <a:ext cx="29527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9" name="p3-diagram-172">
            <a:extLst xmlns:a="http://schemas.openxmlformats.org/drawingml/2006/main">
              <a:ext uri="{FF2B5EF4-FFF2-40B4-BE49-F238E27FC236}">
                <a16:creationId xmlns:a16="http://schemas.microsoft.com/office/drawing/2014/main" id="{EF6A721E-9186-47F2-A627-EA55E1CC9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2781300"/>
            <a:ext cx="2562225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10" name="p3-text-173">
            <a:extLst xmlns:a="http://schemas.openxmlformats.org/drawingml/2006/main">
              <a:ext uri="{FF2B5EF4-FFF2-40B4-BE49-F238E27FC236}">
                <a16:creationId xmlns:a16="http://schemas.microsoft.com/office/drawing/2014/main" id="{AF643188-8AF5-4226-B038-A16EA273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9241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1" name="p3-text-174">
            <a:extLst xmlns:a="http://schemas.openxmlformats.org/drawingml/2006/main">
              <a:ext uri="{FF2B5EF4-FFF2-40B4-BE49-F238E27FC236}">
                <a16:creationId xmlns:a16="http://schemas.microsoft.com/office/drawing/2014/main" id="{FB1A058F-B5C5-4C39-AC86-C0A2B5F5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314700"/>
            <a:ext cx="22193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Связность</a:t>
            </a:r>
          </a:p>
        </p:txBody>
      </p:sp>
      <p:sp>
        <p:nvSpPr>
          <p:cNvPr id="12" name="p3-text-175">
            <a:extLst xmlns:a="http://schemas.openxmlformats.org/drawingml/2006/main">
              <a:ext uri="{FF2B5EF4-FFF2-40B4-BE49-F238E27FC236}">
                <a16:creationId xmlns:a16="http://schemas.microsoft.com/office/drawing/2014/main" id="{A5D48EBB-6AC1-48DD-88C8-AA950555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3781425"/>
            <a:ext cx="221932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CRM, боты</a:t>
            </a:r>
          </a:p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Обмен данными</a:t>
            </a:r>
          </a:p>
        </p:txBody>
      </p:sp>
      <p:sp>
        <p:nvSpPr>
          <p:cNvPr id="13" name="p3-link-176">
            <a:extLst xmlns:a="http://schemas.openxmlformats.org/drawingml/2006/main">
              <a:ext uri="{FF2B5EF4-FFF2-40B4-BE49-F238E27FC236}">
                <a16:creationId xmlns:a16="http://schemas.microsoft.com/office/drawing/2014/main" id="{5555B8FE-B5E3-4B08-AAE8-70AF5A7E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905250"/>
            <a:ext cx="29527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14" name="p4-diagram-177">
            <a:extLst xmlns:a="http://schemas.openxmlformats.org/drawingml/2006/main">
              <a:ext uri="{FF2B5EF4-FFF2-40B4-BE49-F238E27FC236}">
                <a16:creationId xmlns:a16="http://schemas.microsoft.com/office/drawing/2014/main" id="{6226D3D7-063B-4857-AE23-552C63091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81300"/>
            <a:ext cx="2562225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15" name="p4-text-178">
            <a:extLst xmlns:a="http://schemas.openxmlformats.org/drawingml/2006/main">
              <a:ext uri="{FF2B5EF4-FFF2-40B4-BE49-F238E27FC236}">
                <a16:creationId xmlns:a16="http://schemas.microsoft.com/office/drawing/2014/main" id="{4B77F6F0-B543-4F5F-8290-189117700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9241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6" name="p4-text-179">
            <a:extLst xmlns:a="http://schemas.openxmlformats.org/drawingml/2006/main">
              <a:ext uri="{FF2B5EF4-FFF2-40B4-BE49-F238E27FC236}">
                <a16:creationId xmlns:a16="http://schemas.microsoft.com/office/drawing/2014/main" id="{2928A1CA-5736-47E0-8127-0B1804B0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314700"/>
            <a:ext cx="22193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Исполнение</a:t>
            </a:r>
          </a:p>
        </p:txBody>
      </p:sp>
      <p:sp>
        <p:nvSpPr>
          <p:cNvPr id="17" name="p4-text-180">
            <a:extLst xmlns:a="http://schemas.openxmlformats.org/drawingml/2006/main">
              <a:ext uri="{FF2B5EF4-FFF2-40B4-BE49-F238E27FC236}">
                <a16:creationId xmlns:a16="http://schemas.microsoft.com/office/drawing/2014/main" id="{F86CBB02-CE79-4E9A-BA4D-BC3EFF214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781425"/>
            <a:ext cx="221932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Распределение</a:t>
            </a:r>
          </a:p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Документы и сверки</a:t>
            </a:r>
          </a:p>
        </p:txBody>
      </p:sp>
      <p:sp>
        <p:nvSpPr>
          <p:cNvPr id="18" name="p4-link-181">
            <a:extLst xmlns:a="http://schemas.openxmlformats.org/drawingml/2006/main">
              <a:ext uri="{FF2B5EF4-FFF2-40B4-BE49-F238E27FC236}">
                <a16:creationId xmlns:a16="http://schemas.microsoft.com/office/drawing/2014/main" id="{5C87D57B-9505-4BB1-9D6B-066D991C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3905250"/>
            <a:ext cx="29527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69DCFF"/>
            </a:solidFill>
          </a:ln>
        </p:spPr>
      </p:sp>
      <p:sp>
        <p:nvSpPr>
          <p:cNvPr id="19" name="p5-diagram-182">
            <a:extLst xmlns:a="http://schemas.openxmlformats.org/drawingml/2006/main">
              <a:ext uri="{FF2B5EF4-FFF2-40B4-BE49-F238E27FC236}">
                <a16:creationId xmlns:a16="http://schemas.microsoft.com/office/drawing/2014/main" id="{8D101AC6-0955-445B-AFDF-61704BD6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781300"/>
            <a:ext cx="2562225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039"/>
          </a:solidFill>
          <a:ln xmlns:a="http://schemas.openxmlformats.org/drawingml/2006/main" w="9525">
            <a:solidFill>
              <a:srgbClr val="2C4869"/>
            </a:solidFill>
          </a:ln>
        </p:spPr>
      </p:sp>
      <p:sp>
        <p:nvSpPr>
          <p:cNvPr id="20" name="p5-text-183">
            <a:extLst xmlns:a="http://schemas.openxmlformats.org/drawingml/2006/main">
              <a:ext uri="{FF2B5EF4-FFF2-40B4-BE49-F238E27FC236}">
                <a16:creationId xmlns:a16="http://schemas.microsoft.com/office/drawing/2014/main" id="{8301E27B-80F6-4755-A59E-9ED62301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2924175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1" name="p5-text-184">
            <a:extLst xmlns:a="http://schemas.openxmlformats.org/drawingml/2006/main">
              <a:ext uri="{FF2B5EF4-FFF2-40B4-BE49-F238E27FC236}">
                <a16:creationId xmlns:a16="http://schemas.microsoft.com/office/drawing/2014/main" id="{74F77D44-9DD8-4616-B0BB-2627977D8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3314700"/>
            <a:ext cx="22193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Управление</a:t>
            </a:r>
          </a:p>
        </p:txBody>
      </p:sp>
      <p:sp>
        <p:nvSpPr>
          <p:cNvPr id="22" name="p5-text-185">
            <a:extLst xmlns:a="http://schemas.openxmlformats.org/drawingml/2006/main">
              <a:ext uri="{FF2B5EF4-FFF2-40B4-BE49-F238E27FC236}">
                <a16:creationId xmlns:a16="http://schemas.microsoft.com/office/drawing/2014/main" id="{FCAB8EBD-533B-4B90-ABC0-222071432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3781425"/>
            <a:ext cx="221932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KPI и отклонения</a:t>
            </a:r>
          </a:p>
          <a:p xmlns:a="http://schemas.openxmlformats.org/drawingml/2006/main">
            <a:pPr>
              <a:def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Решения</a:t>
            </a:r>
          </a:p>
        </p:txBody>
      </p:sp>
      <p:sp>
        <p:nvSpPr>
          <p:cNvPr id="23" name="p4-text-186">
            <a:extLst xmlns:a="http://schemas.openxmlformats.org/drawingml/2006/main">
              <a:ext uri="{FF2B5EF4-FFF2-40B4-BE49-F238E27FC236}">
                <a16:creationId xmlns:a16="http://schemas.microsoft.com/office/drawing/2014/main" id="{E770A0EE-95A0-47A8-B710-AC6FF6CD3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38775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Прозрачность на каждом этапе: что происходит, кто отвечает и где нужен следующий шаг.</a:t>
            </a:r>
          </a:p>
        </p:txBody>
      </p:sp>
      <p:sp>
        <p:nvSpPr>
          <p:cNvPr id="24" name="p0-text-187">
            <a:extLst xmlns:a="http://schemas.openxmlformats.org/drawingml/2006/main">
              <a:ext uri="{FF2B5EF4-FFF2-40B4-BE49-F238E27FC236}">
                <a16:creationId xmlns:a16="http://schemas.microsoft.com/office/drawing/2014/main" id="{C95DC779-F93E-421B-A381-8BDEF896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13 / 18</a:t>
            </a:r>
          </a:p>
        </p:txBody>
      </p:sp>
    </p:spTree>
    <p:extLst>
      <p:ext uri="{BB962C8B-B14F-4D97-AF65-F5344CB8AC3E}">
        <p14:creationId xmlns:p14="http://schemas.microsoft.com/office/powerpoint/2010/main" val="47673422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27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3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6" dur="550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9" dur="55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0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4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42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3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4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45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6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4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8" dur="550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9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5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1" dur="55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2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5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4" dur="550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5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5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57" dur="550"/>
                                  <p:tgtEl>
                                    <p:spTgt spid="1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8" presetID="10" presetClass="entr" presetSubtype="0" fill="hold" nodeType="withEffect">
                            <p:stCondLst>
                              <p:cond delay="1640"/>
                            </p:stCondLst>
                            <p:childTnLst>
                              <p:set>
                                <p:cBhvr>
                                  <p:cTn id="5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60" dur="550"/>
                                  <p:tgtEl>
                                    <p:spTgt spid="1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1" presetID="10" presetClass="entr" presetSubtype="0" fill="hold" nodeType="withEffect">
                            <p:stCondLst>
                              <p:cond delay="1640"/>
                            </p:stCondLst>
                            <p:childTnLst>
                              <p:set>
                                <p:cBhvr>
                                  <p:cTn id="6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3" dur="550"/>
                                  <p:tgtEl>
                                    <p:spTgt spid="2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4" presetID="10" presetClass="entr" presetSubtype="0" fill="hold" nodeType="withEffect">
                            <p:stCondLst>
                              <p:cond delay="1640"/>
                            </p:stCondLst>
                            <p:childTnLst>
                              <p:set>
                                <p:cBhvr>
                                  <p:cTn id="6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6" dur="550"/>
                                  <p:tgtEl>
                                    <p:spTgt spid="2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67" presetID="10" presetClass="entr" presetSubtype="0" fill="hold" nodeType="withEffect">
                            <p:stCondLst>
                              <p:cond delay="1640"/>
                            </p:stCondLst>
                            <p:childTnLst>
                              <p:set>
                                <p:cBhvr>
                                  <p:cTn id="6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9" dur="550"/>
                                  <p:tgtEl>
                                    <p:spTgt spid="2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0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7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72" dur="550"/>
                                  <p:tgtEl>
                                    <p:spTgt spid="2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0F3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0-text-188">
            <a:extLst xmlns:a="http://schemas.openxmlformats.org/drawingml/2006/main">
              <a:ext uri="{FF2B5EF4-FFF2-40B4-BE49-F238E27FC236}">
                <a16:creationId xmlns:a16="http://schemas.microsoft.com/office/drawing/2014/main" id="{E54C5E51-18D3-491C-B658-BB64C4C5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КАЧЕСТВО ОПЕРАЦИЙ</a:t>
            </a:r>
          </a:p>
        </p:txBody>
      </p:sp>
      <p:sp>
        <p:nvSpPr>
          <p:cNvPr id="2" name="p1-text-189">
            <a:extLst xmlns:a="http://schemas.openxmlformats.org/drawingml/2006/main">
              <a:ext uri="{FF2B5EF4-FFF2-40B4-BE49-F238E27FC236}">
                <a16:creationId xmlns:a16="http://schemas.microsoft.com/office/drawing/2014/main" id="{5435AF96-9F35-4BC4-AA23-DB36264E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Обучение и интеграции дают эффект</a:t>
            </a:r>
          </a:p>
        </p:txBody>
      </p:sp>
      <p:sp>
        <p:nvSpPr>
          <p:cNvPr id="3" name="p2-text-190">
            <a:extLst xmlns:a="http://schemas.openxmlformats.org/drawingml/2006/main">
              <a:ext uri="{FF2B5EF4-FFF2-40B4-BE49-F238E27FC236}">
                <a16:creationId xmlns:a16="http://schemas.microsoft.com/office/drawing/2014/main" id="{A4EC566C-F7DB-40FE-A6B3-ACEE80405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28825"/>
            <a:ext cx="5524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Адаптация кураторов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495300" y="2647950"/>
          <a:ext xmlns:a="http://schemas.openxmlformats.org/drawingml/2006/main" cx="5524500" cy="30861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fc335aff58343bb"/>
          </a:graphicData>
        </a:graphic>
      </p:graphicFrame>
      <p:sp>
        <p:nvSpPr>
          <p:cNvPr id="5" name="p2-text-191">
            <a:extLst xmlns:a="http://schemas.openxmlformats.org/drawingml/2006/main">
              <a:ext uri="{FF2B5EF4-FFF2-40B4-BE49-F238E27FC236}">
                <a16:creationId xmlns:a16="http://schemas.microsoft.com/office/drawing/2014/main" id="{60C1C7BB-79F3-4F2F-8597-06965944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8483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Дни</a:t>
            </a:r>
          </a:p>
        </p:txBody>
      </p:sp>
      <p:sp>
        <p:nvSpPr>
          <p:cNvPr id="6" name="p2-text-192">
            <a:extLst xmlns:a="http://schemas.openxmlformats.org/drawingml/2006/main">
              <a:ext uri="{FF2B5EF4-FFF2-40B4-BE49-F238E27FC236}">
                <a16:creationId xmlns:a16="http://schemas.microsoft.com/office/drawing/2014/main" id="{2B5556B6-12FA-4F5B-B962-A9B6285E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219325"/>
            <a:ext cx="4000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−35%</a:t>
            </a:r>
          </a:p>
        </p:txBody>
      </p:sp>
      <p:sp>
        <p:nvSpPr>
          <p:cNvPr id="7" name="p2-text-193">
            <a:extLst xmlns:a="http://schemas.openxmlformats.org/drawingml/2006/main">
              <a:ext uri="{FF2B5EF4-FFF2-40B4-BE49-F238E27FC236}">
                <a16:creationId xmlns:a16="http://schemas.microsoft.com/office/drawing/2014/main" id="{A1B42BED-0E48-4E0D-9748-5946D2303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286125"/>
            <a:ext cx="40100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ошибки обработки</a:t>
            </a:r>
          </a:p>
        </p:txBody>
      </p:sp>
      <p:sp>
        <p:nvSpPr>
          <p:cNvPr id="8" name="p2-text-194">
            <a:extLst xmlns:a="http://schemas.openxmlformats.org/drawingml/2006/main">
              <a:ext uri="{FF2B5EF4-FFF2-40B4-BE49-F238E27FC236}">
                <a16:creationId xmlns:a16="http://schemas.microsoft.com/office/drawing/2014/main" id="{03FDD170-B93A-4F72-8589-933C5ED8F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714750"/>
            <a:ext cx="40386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Интеграция данных с CRM</a:t>
            </a:r>
          </a:p>
        </p:txBody>
      </p:sp>
      <p:sp>
        <p:nvSpPr>
          <p:cNvPr id="9" name="p2-text-195">
            <a:extLst xmlns:a="http://schemas.openxmlformats.org/drawingml/2006/main">
              <a:ext uri="{FF2B5EF4-FFF2-40B4-BE49-F238E27FC236}">
                <a16:creationId xmlns:a16="http://schemas.microsoft.com/office/drawing/2014/main" id="{62D3E03F-412C-4507-B182-9B7BBEFE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4533900"/>
            <a:ext cx="4000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+26%</a:t>
            </a:r>
          </a:p>
        </p:txBody>
      </p:sp>
      <p:sp>
        <p:nvSpPr>
          <p:cNvPr id="10" name="p2-text-196">
            <a:extLst xmlns:a="http://schemas.openxmlformats.org/drawingml/2006/main">
              <a:ext uri="{FF2B5EF4-FFF2-40B4-BE49-F238E27FC236}">
                <a16:creationId xmlns:a16="http://schemas.microsoft.com/office/drawing/2014/main" id="{ECFDF0E1-0778-4ACD-8FDA-078F4CF6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5553075"/>
            <a:ext cx="40100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скорость доставки</a:t>
            </a:r>
          </a:p>
        </p:txBody>
      </p:sp>
      <p:sp>
        <p:nvSpPr>
          <p:cNvPr id="11" name="p0-text-197">
            <a:extLst xmlns:a="http://schemas.openxmlformats.org/drawingml/2006/main">
              <a:ext uri="{FF2B5EF4-FFF2-40B4-BE49-F238E27FC236}">
                <a16:creationId xmlns:a16="http://schemas.microsoft.com/office/drawing/2014/main" id="{348267CD-ED21-4E81-B89F-EDAB28335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14 / 18</a:t>
            </a:r>
          </a:p>
        </p:txBody>
      </p:sp>
    </p:spTree>
    <p:extLst>
      <p:ext uri="{BB962C8B-B14F-4D97-AF65-F5344CB8AC3E}">
        <p14:creationId xmlns:p14="http://schemas.microsoft.com/office/powerpoint/2010/main" val="102788770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5" dur="550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3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p0-text-198">
            <a:extLst xmlns:a="http://schemas.openxmlformats.org/drawingml/2006/main">
              <a:ext uri="{FF2B5EF4-FFF2-40B4-BE49-F238E27FC236}">
                <a16:creationId xmlns:a16="http://schemas.microsoft.com/office/drawing/2014/main" id="{9824A310-CDA8-4341-B0A7-2229836F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ЭКОНОМИКА ПРОЦЕССОВ</a:t>
            </a:r>
          </a:p>
        </p:txBody>
      </p:sp>
      <p:sp>
        <p:nvSpPr>
          <p:cNvPr id="2" name="p1-text-199">
            <a:extLst xmlns:a="http://schemas.openxmlformats.org/drawingml/2006/main">
              <a:ext uri="{FF2B5EF4-FFF2-40B4-BE49-F238E27FC236}">
                <a16:creationId xmlns:a16="http://schemas.microsoft.com/office/drawing/2014/main" id="{0AAA2774-6D2E-4F0B-9073-091CFF307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Держу фокус на экономике</a:t>
            </a:r>
          </a:p>
        </p:txBody>
      </p:sp>
      <p:sp>
        <p:nvSpPr>
          <p:cNvPr id="3" name="p2-text-200">
            <a:extLst xmlns:a="http://schemas.openxmlformats.org/drawingml/2006/main">
              <a:ext uri="{FF2B5EF4-FFF2-40B4-BE49-F238E27FC236}">
                <a16:creationId xmlns:a16="http://schemas.microsoft.com/office/drawing/2014/main" id="{AEFD7DF4-694C-48DA-AEE1-5958CA72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66925"/>
            <a:ext cx="494347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+18%</a:t>
            </a:r>
          </a:p>
        </p:txBody>
      </p:sp>
      <p:sp>
        <p:nvSpPr>
          <p:cNvPr id="4" name="p2-text-201">
            <a:extLst xmlns:a="http://schemas.openxmlformats.org/drawingml/2006/main">
              <a:ext uri="{FF2B5EF4-FFF2-40B4-BE49-F238E27FC236}">
                <a16:creationId xmlns:a16="http://schemas.microsoft.com/office/drawing/2014/main" id="{71A3077A-E82F-40F1-8FAF-C4C5B60DC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133725"/>
            <a:ext cx="51911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выручка B2B-направления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mlns:a="http://schemas.openxmlformats.org/drawingml/2006/main" x="514350" y="3800475"/>
          <a:ext xmlns:a="http://schemas.openxmlformats.org/drawingml/2006/main" cx="5038725" cy="21431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edccd77e3dc4c84"/>
          </a:graphicData>
        </a:graphic>
      </p:graphicFrame>
      <p:sp>
        <p:nvSpPr>
          <p:cNvPr id="6" name="p2-text-202">
            <a:extLst xmlns:a="http://schemas.openxmlformats.org/drawingml/2006/main">
              <a:ext uri="{FF2B5EF4-FFF2-40B4-BE49-F238E27FC236}">
                <a16:creationId xmlns:a16="http://schemas.microsoft.com/office/drawing/2014/main" id="{E05F6BC8-0726-4CE2-97E6-D9B08A85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525" y="2085975"/>
            <a:ext cx="33147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0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0500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7" name="p2-text-203">
            <a:extLst xmlns:a="http://schemas.openxmlformats.org/drawingml/2006/main">
              <a:ext uri="{FF2B5EF4-FFF2-40B4-BE49-F238E27FC236}">
                <a16:creationId xmlns:a16="http://schemas.microsoft.com/office/drawing/2014/main" id="{90123E97-42AC-4694-84AE-7042B432B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714750"/>
            <a:ext cx="39719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месяца</a:t>
            </a:r>
          </a:p>
        </p:txBody>
      </p:sp>
      <p:sp>
        <p:nvSpPr>
          <p:cNvPr id="8" name="p2-text-204">
            <a:extLst xmlns:a="http://schemas.openxmlformats.org/drawingml/2006/main">
              <a:ext uri="{FF2B5EF4-FFF2-40B4-BE49-F238E27FC236}">
                <a16:creationId xmlns:a16="http://schemas.microsoft.com/office/drawing/2014/main" id="{EB250BC5-EE63-45F0-A2DD-C2CEA741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533900"/>
            <a:ext cx="4543425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до операционной окупаемости</a:t>
            </a:r>
          </a:p>
          <a:p xmlns:a="http://schemas.openxmlformats.org/drawingml/2006/main">
            <a:pPr>
              <a:def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нового логистического направления</a:t>
            </a:r>
          </a:p>
        </p:txBody>
      </p:sp>
      <p:sp>
        <p:nvSpPr>
          <p:cNvPr id="9" name="p0-text-205">
            <a:extLst xmlns:a="http://schemas.openxmlformats.org/drawingml/2006/main">
              <a:ext uri="{FF2B5EF4-FFF2-40B4-BE49-F238E27FC236}">
                <a16:creationId xmlns:a16="http://schemas.microsoft.com/office/drawing/2014/main" id="{41ECEAC4-8229-48B9-8751-9278C5584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15 / 18</a:t>
            </a:r>
          </a:p>
        </p:txBody>
      </p:sp>
    </p:spTree>
    <p:extLst>
      <p:ext uri="{BB962C8B-B14F-4D97-AF65-F5344CB8AC3E}">
        <p14:creationId xmlns:p14="http://schemas.microsoft.com/office/powerpoint/2010/main" val="81196619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8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a16cff51294eb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0-diagram-206">
            <a:extLst xmlns:a="http://schemas.openxmlformats.org/drawingml/2006/main">
              <a:ext uri="{FF2B5EF4-FFF2-40B4-BE49-F238E27FC236}">
                <a16:creationId xmlns:a16="http://schemas.microsoft.com/office/drawing/2014/main" id="{1EA4258F-F299-49C9-85E7-4F052128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334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C16"/>
          </a:solidFill>
          <a:ln xmlns:a="http://schemas.openxmlformats.org/drawingml/2006/main" w="0">
            <a:noFill/>
          </a:ln>
        </p:spPr>
      </p:sp>
      <p:sp>
        <p:nvSpPr>
          <p:cNvPr id="3" name="p0-text-207">
            <a:extLst xmlns:a="http://schemas.openxmlformats.org/drawingml/2006/main">
              <a:ext uri="{FF2B5EF4-FFF2-40B4-BE49-F238E27FC236}">
                <a16:creationId xmlns:a16="http://schemas.microsoft.com/office/drawing/2014/main" id="{D2D523FA-922C-4CD9-B6A6-497C6784D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СОВМЕСТНЫЕ ЗАДАЧИ</a:t>
            </a:r>
          </a:p>
        </p:txBody>
      </p:sp>
      <p:sp>
        <p:nvSpPr>
          <p:cNvPr id="4" name="p1-text-208">
            <a:extLst xmlns:a="http://schemas.openxmlformats.org/drawingml/2006/main">
              <a:ext uri="{FF2B5EF4-FFF2-40B4-BE49-F238E27FC236}">
                <a16:creationId xmlns:a16="http://schemas.microsoft.com/office/drawing/2014/main" id="{359E208A-6E27-4A3C-BA0B-13BA6681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5905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Когда я могу</a:t>
            </a:r>
          </a:p>
          <a:p xmlns:a="http://schemas.openxmlformats.org/drawingml/2006/main">
            <a:pPr>
              <a:def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быть полезен</a:t>
            </a:r>
          </a:p>
        </p:txBody>
      </p:sp>
      <p:sp>
        <p:nvSpPr>
          <p:cNvPr id="5" name="p2-text-209">
            <a:extLst xmlns:a="http://schemas.openxmlformats.org/drawingml/2006/main">
              <a:ext uri="{FF2B5EF4-FFF2-40B4-BE49-F238E27FC236}">
                <a16:creationId xmlns:a16="http://schemas.microsoft.com/office/drawing/2014/main" id="{7E2E502D-09DC-4376-BCF2-881F325D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47900"/>
            <a:ext cx="5048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p2-text-210">
            <a:extLst xmlns:a="http://schemas.openxmlformats.org/drawingml/2006/main">
              <a:ext uri="{FF2B5EF4-FFF2-40B4-BE49-F238E27FC236}">
                <a16:creationId xmlns:a16="http://schemas.microsoft.com/office/drawing/2014/main" id="{26165EE5-4AE7-4396-82E0-2B27DEBC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200275"/>
            <a:ext cx="47339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Запустить направление</a:t>
            </a:r>
          </a:p>
        </p:txBody>
      </p:sp>
      <p:sp>
        <p:nvSpPr>
          <p:cNvPr id="7" name="p2-text-211">
            <a:extLst xmlns:a="http://schemas.openxmlformats.org/drawingml/2006/main">
              <a:ext uri="{FF2B5EF4-FFF2-40B4-BE49-F238E27FC236}">
                <a16:creationId xmlns:a16="http://schemas.microsoft.com/office/drawing/2014/main" id="{FA23AA88-1986-4C7D-AB17-64C805F7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47950"/>
            <a:ext cx="49339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Собрать команду и аутсорсинг с нуля</a:t>
            </a:r>
          </a:p>
        </p:txBody>
      </p:sp>
      <p:sp>
        <p:nvSpPr>
          <p:cNvPr id="8" name="p3-text-212">
            <a:extLst xmlns:a="http://schemas.openxmlformats.org/drawingml/2006/main">
              <a:ext uri="{FF2B5EF4-FFF2-40B4-BE49-F238E27FC236}">
                <a16:creationId xmlns:a16="http://schemas.microsoft.com/office/drawing/2014/main" id="{AB2EC33D-A2E5-4F32-A96F-B93A0349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14675"/>
            <a:ext cx="5048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p3-text-213">
            <a:extLst xmlns:a="http://schemas.openxmlformats.org/drawingml/2006/main">
              <a:ext uri="{FF2B5EF4-FFF2-40B4-BE49-F238E27FC236}">
                <a16:creationId xmlns:a16="http://schemas.microsoft.com/office/drawing/2014/main" id="{0ED09B55-C122-4C14-B6FF-9B8743C8C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67050"/>
            <a:ext cx="47339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Навести порядок</a:t>
            </a:r>
          </a:p>
        </p:txBody>
      </p:sp>
      <p:sp>
        <p:nvSpPr>
          <p:cNvPr id="10" name="p3-text-214">
            <a:extLst xmlns:a="http://schemas.openxmlformats.org/drawingml/2006/main">
              <a:ext uri="{FF2B5EF4-FFF2-40B4-BE49-F238E27FC236}">
                <a16:creationId xmlns:a16="http://schemas.microsoft.com/office/drawing/2014/main" id="{2B9D9D14-4019-434F-83D6-C55DF1C88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514725"/>
            <a:ext cx="49339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Связать подбор, объекты и экономику</a:t>
            </a:r>
          </a:p>
        </p:txBody>
      </p:sp>
      <p:sp>
        <p:nvSpPr>
          <p:cNvPr id="11" name="p4-text-215">
            <a:extLst xmlns:a="http://schemas.openxmlformats.org/drawingml/2006/main">
              <a:ext uri="{FF2B5EF4-FFF2-40B4-BE49-F238E27FC236}">
                <a16:creationId xmlns:a16="http://schemas.microsoft.com/office/drawing/2014/main" id="{4E352EE3-E09A-4786-9A34-0A215CEDC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81450"/>
            <a:ext cx="5048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p4-text-216">
            <a:extLst xmlns:a="http://schemas.openxmlformats.org/drawingml/2006/main">
              <a:ext uri="{FF2B5EF4-FFF2-40B4-BE49-F238E27FC236}">
                <a16:creationId xmlns:a16="http://schemas.microsoft.com/office/drawing/2014/main" id="{AF955393-0102-46FC-98CC-8A069713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933825"/>
            <a:ext cx="47339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Масштабировать</a:t>
            </a:r>
          </a:p>
        </p:txBody>
      </p:sp>
      <p:sp>
        <p:nvSpPr>
          <p:cNvPr id="13" name="p4-text-217">
            <a:extLst xmlns:a="http://schemas.openxmlformats.org/drawingml/2006/main">
              <a:ext uri="{FF2B5EF4-FFF2-40B4-BE49-F238E27FC236}">
                <a16:creationId xmlns:a16="http://schemas.microsoft.com/office/drawing/2014/main" id="{22B432C0-CAB1-4730-ADDD-CAF6B7DB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381500"/>
            <a:ext cx="49339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Усилить руководителей и аналитику</a:t>
            </a:r>
          </a:p>
        </p:txBody>
      </p:sp>
      <p:sp>
        <p:nvSpPr>
          <p:cNvPr id="14" name="p5-text-218">
            <a:extLst xmlns:a="http://schemas.openxmlformats.org/drawingml/2006/main">
              <a:ext uri="{FF2B5EF4-FFF2-40B4-BE49-F238E27FC236}">
                <a16:creationId xmlns:a16="http://schemas.microsoft.com/office/drawing/2014/main" id="{CF6287EC-07C3-4948-8527-B3E74C59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848225"/>
            <a:ext cx="5048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69DC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69DCF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p5-text-219">
            <a:extLst xmlns:a="http://schemas.openxmlformats.org/drawingml/2006/main">
              <a:ext uri="{FF2B5EF4-FFF2-40B4-BE49-F238E27FC236}">
                <a16:creationId xmlns:a16="http://schemas.microsoft.com/office/drawing/2014/main" id="{0839EE05-B060-4218-81D7-39EB0C989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00600"/>
            <a:ext cx="47339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Создать продукт</a:t>
            </a:r>
          </a:p>
        </p:txBody>
      </p:sp>
      <p:sp>
        <p:nvSpPr>
          <p:cNvPr id="16" name="p5-text-220">
            <a:extLst xmlns:a="http://schemas.openxmlformats.org/drawingml/2006/main">
              <a:ext uri="{FF2B5EF4-FFF2-40B4-BE49-F238E27FC236}">
                <a16:creationId xmlns:a16="http://schemas.microsoft.com/office/drawing/2014/main" id="{CE25B8DF-C9BC-4CA3-BF3D-85600E56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248275"/>
            <a:ext cx="49339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Соединить бизнес и разработку</a:t>
            </a:r>
          </a:p>
        </p:txBody>
      </p:sp>
      <p:sp>
        <p:nvSpPr>
          <p:cNvPr id="17" name="p0-text-221">
            <a:extLst xmlns:a="http://schemas.openxmlformats.org/drawingml/2006/main">
              <a:ext uri="{FF2B5EF4-FFF2-40B4-BE49-F238E27FC236}">
                <a16:creationId xmlns:a16="http://schemas.microsoft.com/office/drawing/2014/main" id="{34A1F664-AB00-4572-920C-CCB42E64E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16 / 18</a:t>
            </a:r>
          </a:p>
        </p:txBody>
      </p:sp>
    </p:spTree>
    <p:extLst>
      <p:ext uri="{BB962C8B-B14F-4D97-AF65-F5344CB8AC3E}">
        <p14:creationId xmlns:p14="http://schemas.microsoft.com/office/powerpoint/2010/main" val="380642926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3" dur="55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6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presetID="10" presetClass="entr" presetSubtype="0" fill="hold" nodeType="withEffect">
                            <p:stCondLst>
                              <p:cond delay="1640"/>
                            </p:stCondLst>
                            <p:childTnLst>
                              <p:set>
                                <p:cBhvr>
                                  <p:cTn id="3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9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0" presetID="10" presetClass="entr" presetSubtype="0" fill="hold" nodeType="withEffect">
                            <p:stCondLst>
                              <p:cond delay="1640"/>
                            </p:stCondLst>
                            <p:childTnLst>
                              <p:set>
                                <p:cBhvr>
                                  <p:cTn id="4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550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3" presetID="10" presetClass="entr" presetSubtype="0" fill="hold" nodeType="withEffect">
                            <p:stCondLst>
                              <p:cond delay="1640"/>
                            </p:stCondLst>
                            <p:childTnLst>
                              <p:set>
                                <p:cBhvr>
                                  <p:cTn id="4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5" dur="55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C8FA5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p0-text-222">
            <a:extLst xmlns:a="http://schemas.openxmlformats.org/drawingml/2006/main">
              <a:ext uri="{FF2B5EF4-FFF2-40B4-BE49-F238E27FC236}">
                <a16:creationId xmlns:a16="http://schemas.microsoft.com/office/drawing/2014/main" id="{3BF9D818-8877-476A-900B-C25DB895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ПОДХОД К НОВОЙ ЗАДАЧЕ</a:t>
            </a:r>
          </a:p>
        </p:txBody>
      </p:sp>
      <p:sp>
        <p:nvSpPr>
          <p:cNvPr id="2" name="p1-text-223">
            <a:extLst xmlns:a="http://schemas.openxmlformats.org/drawingml/2006/main">
              <a:ext uri="{FF2B5EF4-FFF2-40B4-BE49-F238E27FC236}">
                <a16:creationId xmlns:a16="http://schemas.microsoft.com/office/drawing/2014/main" id="{C82D788E-F4F8-4C7A-B7F9-ECF4ED6D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"/>
            <a:ext cx="10953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Первые 90 дней</a:t>
            </a:r>
          </a:p>
        </p:txBody>
      </p:sp>
      <p:sp>
        <p:nvSpPr>
          <p:cNvPr id="3" name="p2-text-224">
            <a:extLst xmlns:a="http://schemas.openxmlformats.org/drawingml/2006/main">
              <a:ext uri="{FF2B5EF4-FFF2-40B4-BE49-F238E27FC236}">
                <a16:creationId xmlns:a16="http://schemas.microsoft.com/office/drawing/2014/main" id="{415C5B52-58FA-4DC6-AB75-309B6F25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04975"/>
            <a:ext cx="10668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Пример подхода. Конкретный план зависит от масштаба и исходной ситуации.</a:t>
            </a:r>
          </a:p>
        </p:txBody>
      </p:sp>
      <p:sp>
        <p:nvSpPr>
          <p:cNvPr id="4" name="p2-link-225">
            <a:extLst xmlns:a="http://schemas.openxmlformats.org/drawingml/2006/main">
              <a:ext uri="{FF2B5EF4-FFF2-40B4-BE49-F238E27FC236}">
                <a16:creationId xmlns:a16="http://schemas.microsoft.com/office/drawing/2014/main" id="{E756631F-639D-4B48-A709-C487F28C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48000"/>
            <a:ext cx="10696575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3152CB"/>
            </a:solidFill>
          </a:ln>
        </p:spPr>
      </p:sp>
      <p:sp>
        <p:nvSpPr>
          <p:cNvPr id="5" name="p2-diagram-226">
            <a:extLst xmlns:a="http://schemas.openxmlformats.org/drawingml/2006/main">
              <a:ext uri="{FF2B5EF4-FFF2-40B4-BE49-F238E27FC236}">
                <a16:creationId xmlns:a16="http://schemas.microsoft.com/office/drawing/2014/main" id="{90FE18DB-9714-42D8-9204-ED279551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9718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52CB"/>
          </a:solidFill>
          <a:ln xmlns:a="http://schemas.openxmlformats.org/drawingml/2006/main" w="0">
            <a:noFill/>
          </a:ln>
        </p:spPr>
      </p:sp>
      <p:sp>
        <p:nvSpPr>
          <p:cNvPr id="6" name="p2-text-227">
            <a:extLst xmlns:a="http://schemas.openxmlformats.org/drawingml/2006/main">
              <a:ext uri="{FF2B5EF4-FFF2-40B4-BE49-F238E27FC236}">
                <a16:creationId xmlns:a16="http://schemas.microsoft.com/office/drawing/2014/main" id="{45DA0F5D-72ED-451F-87A0-A2D4039C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00425"/>
            <a:ext cx="3524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01–30</a:t>
            </a:r>
          </a:p>
        </p:txBody>
      </p:sp>
      <p:sp>
        <p:nvSpPr>
          <p:cNvPr id="7" name="p2-text-228">
            <a:extLst xmlns:a="http://schemas.openxmlformats.org/drawingml/2006/main">
              <a:ext uri="{FF2B5EF4-FFF2-40B4-BE49-F238E27FC236}">
                <a16:creationId xmlns:a16="http://schemas.microsoft.com/office/drawing/2014/main" id="{C0DEF0B4-7ECB-48C7-A14B-9B4E82FD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86250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ДНИ</a:t>
            </a:r>
          </a:p>
        </p:txBody>
      </p:sp>
      <p:sp>
        <p:nvSpPr>
          <p:cNvPr id="8" name="p2-text-229">
            <a:extLst xmlns:a="http://schemas.openxmlformats.org/drawingml/2006/main">
              <a:ext uri="{FF2B5EF4-FFF2-40B4-BE49-F238E27FC236}">
                <a16:creationId xmlns:a16="http://schemas.microsoft.com/office/drawing/2014/main" id="{FEF92D9D-6B2C-4AD8-A939-DCC9C93B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0"/>
            <a:ext cx="3476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Разобраться</a:t>
            </a:r>
          </a:p>
        </p:txBody>
      </p:sp>
      <p:sp>
        <p:nvSpPr>
          <p:cNvPr id="9" name="p2-text-230">
            <a:extLst xmlns:a="http://schemas.openxmlformats.org/drawingml/2006/main">
              <a:ext uri="{FF2B5EF4-FFF2-40B4-BE49-F238E27FC236}">
                <a16:creationId xmlns:a16="http://schemas.microsoft.com/office/drawing/2014/main" id="{FB0B6776-BE75-46BD-B145-066AF2BCA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34000"/>
            <a:ext cx="34290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Цели, экономика, процессы, узкие места и состав команды</a:t>
            </a:r>
          </a:p>
        </p:txBody>
      </p:sp>
      <p:sp>
        <p:nvSpPr>
          <p:cNvPr id="10" name="p3-diagram-231">
            <a:extLst xmlns:a="http://schemas.openxmlformats.org/drawingml/2006/main">
              <a:ext uri="{FF2B5EF4-FFF2-40B4-BE49-F238E27FC236}">
                <a16:creationId xmlns:a16="http://schemas.microsoft.com/office/drawing/2014/main" id="{6F2FCE81-EECB-417C-B89E-9DFBA13F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9718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52CB"/>
          </a:solidFill>
          <a:ln xmlns:a="http://schemas.openxmlformats.org/drawingml/2006/main" w="0">
            <a:noFill/>
          </a:ln>
        </p:spPr>
      </p:sp>
      <p:sp>
        <p:nvSpPr>
          <p:cNvPr id="11" name="p3-text-232">
            <a:extLst xmlns:a="http://schemas.openxmlformats.org/drawingml/2006/main">
              <a:ext uri="{FF2B5EF4-FFF2-40B4-BE49-F238E27FC236}">
                <a16:creationId xmlns:a16="http://schemas.microsoft.com/office/drawing/2014/main" id="{28998F3B-8541-43C2-AC2A-438EE83F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3400425"/>
            <a:ext cx="3524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31–60</a:t>
            </a:r>
          </a:p>
        </p:txBody>
      </p:sp>
      <p:sp>
        <p:nvSpPr>
          <p:cNvPr id="12" name="p3-text-233">
            <a:extLst xmlns:a="http://schemas.openxmlformats.org/drawingml/2006/main">
              <a:ext uri="{FF2B5EF4-FFF2-40B4-BE49-F238E27FC236}">
                <a16:creationId xmlns:a16="http://schemas.microsoft.com/office/drawing/2014/main" id="{25F43148-BC23-49CD-96A8-27FC66E6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286250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ДНИ</a:t>
            </a:r>
          </a:p>
        </p:txBody>
      </p:sp>
      <p:sp>
        <p:nvSpPr>
          <p:cNvPr id="13" name="p3-text-234">
            <a:extLst xmlns:a="http://schemas.openxmlformats.org/drawingml/2006/main">
              <a:ext uri="{FF2B5EF4-FFF2-40B4-BE49-F238E27FC236}">
                <a16:creationId xmlns:a16="http://schemas.microsoft.com/office/drawing/2014/main" id="{55A0A700-E198-4903-A738-0B96D650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762500"/>
            <a:ext cx="3476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Собрать основу</a:t>
            </a:r>
          </a:p>
        </p:txBody>
      </p:sp>
      <p:sp>
        <p:nvSpPr>
          <p:cNvPr id="14" name="p3-text-235">
            <a:extLst xmlns:a="http://schemas.openxmlformats.org/drawingml/2006/main">
              <a:ext uri="{FF2B5EF4-FFF2-40B4-BE49-F238E27FC236}">
                <a16:creationId xmlns:a16="http://schemas.microsoft.com/office/drawing/2014/main" id="{17073EC9-0E5C-42EE-BC61-6AD1E145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334000"/>
            <a:ext cx="34290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Ответственность, метрики, приоритеты и первые внедрения</a:t>
            </a:r>
          </a:p>
        </p:txBody>
      </p:sp>
      <p:sp>
        <p:nvSpPr>
          <p:cNvPr id="15" name="p4-diagram-236">
            <a:extLst xmlns:a="http://schemas.openxmlformats.org/drawingml/2006/main">
              <a:ext uri="{FF2B5EF4-FFF2-40B4-BE49-F238E27FC236}">
                <a16:creationId xmlns:a16="http://schemas.microsoft.com/office/drawing/2014/main" id="{C158ED56-7BC4-42AE-9E4E-E6BC5225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9718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152CB"/>
          </a:solidFill>
          <a:ln xmlns:a="http://schemas.openxmlformats.org/drawingml/2006/main" w="0">
            <a:noFill/>
          </a:ln>
        </p:spPr>
      </p:sp>
      <p:sp>
        <p:nvSpPr>
          <p:cNvPr id="16" name="p4-text-237">
            <a:extLst xmlns:a="http://schemas.openxmlformats.org/drawingml/2006/main">
              <a:ext uri="{FF2B5EF4-FFF2-40B4-BE49-F238E27FC236}">
                <a16:creationId xmlns:a16="http://schemas.microsoft.com/office/drawing/2014/main" id="{3DE87910-91E2-4D57-973D-013C34A2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00425"/>
            <a:ext cx="3524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3152CB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3152CB"/>
                </a:solidFill>
                <a:latin typeface="DejaVu Sans"/>
                <a:ea typeface="DejaVu Sans"/>
                <a:cs typeface="DejaVu Sans"/>
              </a:rPr>
              <a:t>61–90</a:t>
            </a:r>
          </a:p>
        </p:txBody>
      </p:sp>
      <p:sp>
        <p:nvSpPr>
          <p:cNvPr id="17" name="p4-text-238">
            <a:extLst xmlns:a="http://schemas.openxmlformats.org/drawingml/2006/main">
              <a:ext uri="{FF2B5EF4-FFF2-40B4-BE49-F238E27FC236}">
                <a16:creationId xmlns:a16="http://schemas.microsoft.com/office/drawing/2014/main" id="{FC97149F-C0D2-4781-A60F-61DCAD6F4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4286250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ДНИ</a:t>
            </a:r>
          </a:p>
        </p:txBody>
      </p:sp>
      <p:sp>
        <p:nvSpPr>
          <p:cNvPr id="18" name="p4-text-239">
            <a:extLst xmlns:a="http://schemas.openxmlformats.org/drawingml/2006/main">
              <a:ext uri="{FF2B5EF4-FFF2-40B4-BE49-F238E27FC236}">
                <a16:creationId xmlns:a16="http://schemas.microsoft.com/office/drawing/2014/main" id="{2ED96848-4F76-405E-9EB6-3274C3C0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4762500"/>
            <a:ext cx="34766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Закрепить</a:t>
            </a:r>
          </a:p>
        </p:txBody>
      </p:sp>
      <p:sp>
        <p:nvSpPr>
          <p:cNvPr id="19" name="p4-text-240">
            <a:extLst xmlns:a="http://schemas.openxmlformats.org/drawingml/2006/main">
              <a:ext uri="{FF2B5EF4-FFF2-40B4-BE49-F238E27FC236}">
                <a16:creationId xmlns:a16="http://schemas.microsoft.com/office/drawing/2014/main" id="{8CCDD896-4533-4032-9B1F-089740D6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0075" y="5334000"/>
            <a:ext cx="34290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21C2D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21C2D"/>
                </a:solidFill>
                <a:latin typeface="DejaVu Sans"/>
                <a:ea typeface="DejaVu Sans"/>
                <a:cs typeface="DejaVu Sans"/>
              </a:rPr>
              <a:t>Проверка эффекта, обучение и план масштабирования</a:t>
            </a:r>
          </a:p>
        </p:txBody>
      </p:sp>
      <p:sp>
        <p:nvSpPr>
          <p:cNvPr id="20" name="p0-text-241">
            <a:extLst xmlns:a="http://schemas.openxmlformats.org/drawingml/2006/main">
              <a:ext uri="{FF2B5EF4-FFF2-40B4-BE49-F238E27FC236}">
                <a16:creationId xmlns:a16="http://schemas.microsoft.com/office/drawing/2014/main" id="{6276D9F8-56A5-45EE-ACBA-4D590F7F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3738B"/>
                </a:solidFill>
                <a:latin typeface="DejaVu Sans"/>
                <a:ea typeface="DejaVu Sans"/>
                <a:cs typeface="DejaVu Sans"/>
              </a:rPr>
              <a:t>17 / 18</a:t>
            </a:r>
          </a:p>
        </p:txBody>
      </p:sp>
    </p:spTree>
    <p:extLst>
      <p:ext uri="{BB962C8B-B14F-4D97-AF65-F5344CB8AC3E}">
        <p14:creationId xmlns:p14="http://schemas.microsoft.com/office/powerpoint/2010/main" val="2032220501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5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18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2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4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7" dur="550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2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0" dur="550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1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2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33" dur="550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6" dur="550"/>
                                  <p:tgtEl>
                                    <p:spTgt spid="1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3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39" dur="550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0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4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2" dur="550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4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45" dur="550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6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4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wipe(left)">
                                <p:cBhvr>
                                  <p:cTn id="48" dur="550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9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5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1" dur="550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2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53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4" dur="550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5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56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8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57" dur="550"/>
                                  <p:tgtEl>
                                    <p:spTgt spid="1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58" presetID="10" presetClass="entr" presetSubtype="0" fill="hold" nodeType="withEffect">
                            <p:stCondLst>
                              <p:cond delay="1180"/>
                            </p:stCondLst>
                            <p:childTnLst>
                              <p:set>
                                <p:cBhvr>
                                  <p:cTn id="59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9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0" dur="550"/>
                                  <p:tgtEl>
                                    <p:spTgt spid="1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80C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0174e8001d43a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0-diagram-242">
            <a:extLst xmlns:a="http://schemas.openxmlformats.org/drawingml/2006/main">
              <a:ext uri="{FF2B5EF4-FFF2-40B4-BE49-F238E27FC236}">
                <a16:creationId xmlns:a16="http://schemas.microsoft.com/office/drawing/2014/main" id="{00FBAF19-93A0-4C8B-B1F2-4A234CAE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1913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0C16"/>
          </a:solidFill>
          <a:ln xmlns:a="http://schemas.openxmlformats.org/drawingml/2006/main" w="0">
            <a:noFill/>
          </a:ln>
        </p:spPr>
      </p:sp>
      <p:sp>
        <p:nvSpPr>
          <p:cNvPr id="3" name="p0-text-243">
            <a:extLst xmlns:a="http://schemas.openxmlformats.org/drawingml/2006/main">
              <a:ext uri="{FF2B5EF4-FFF2-40B4-BE49-F238E27FC236}">
                <a16:creationId xmlns:a16="http://schemas.microsoft.com/office/drawing/2014/main" id="{CDD85272-EE9D-4C63-9FD4-7349688E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ПАВЕЛ КОНОВАЛОВ</a:t>
            </a:r>
          </a:p>
        </p:txBody>
      </p:sp>
      <p:sp>
        <p:nvSpPr>
          <p:cNvPr id="4" name="p1-text-244">
            <a:extLst xmlns:a="http://schemas.openxmlformats.org/drawingml/2006/main">
              <a:ext uri="{FF2B5EF4-FFF2-40B4-BE49-F238E27FC236}">
                <a16:creationId xmlns:a16="http://schemas.microsoft.com/office/drawing/2014/main" id="{62B4330B-870A-4812-994C-891C39187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43000"/>
            <a:ext cx="6667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Какую систему</a:t>
            </a:r>
          </a:p>
          <a:p xmlns:a="http://schemas.openxmlformats.org/drawingml/2006/main">
            <a:pPr>
              <a:defRPr sz="4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построим</a:t>
            </a:r>
          </a:p>
          <a:p xmlns:a="http://schemas.openxmlformats.org/drawingml/2006/main">
            <a:pPr>
              <a:defRPr sz="4875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вместе?</a:t>
            </a:r>
          </a:p>
        </p:txBody>
      </p:sp>
      <p:sp>
        <p:nvSpPr>
          <p:cNvPr id="5" name="p2-text-245">
            <a:extLst xmlns:a="http://schemas.openxmlformats.org/drawingml/2006/main">
              <a:ext uri="{FF2B5EF4-FFF2-40B4-BE49-F238E27FC236}">
                <a16:creationId xmlns:a16="http://schemas.microsoft.com/office/drawing/2014/main" id="{A837111F-EB39-454B-87DE-08274117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05250"/>
            <a:ext cx="581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Аутсорсинг, команды</a:t>
            </a:r>
          </a:p>
          <a:p xmlns:a="http://schemas.openxmlformats.org/drawingml/2006/main">
            <a:pPr>
              <a:defRPr sz="2475" b="1">
                <a:solidFill>
                  <a:srgbClr val="C8FA57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C8FA57"/>
                </a:solidFill>
                <a:latin typeface="DejaVu Sans"/>
                <a:ea typeface="DejaVu Sans"/>
                <a:cs typeface="DejaVu Sans"/>
              </a:rPr>
              <a:t>и продукты с нуля.</a:t>
            </a:r>
          </a:p>
        </p:txBody>
      </p:sp>
      <p:sp>
        <p:nvSpPr>
          <p:cNvPr id="6" name="p3-text-246">
            <a:extLst xmlns:a="http://schemas.openxmlformats.org/drawingml/2006/main">
              <a:ext uri="{FF2B5EF4-FFF2-40B4-BE49-F238E27FC236}">
                <a16:creationId xmlns:a16="http://schemas.microsoft.com/office/drawing/2014/main" id="{44D0F073-31BD-47D2-898A-A174FAFC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81625"/>
            <a:ext cx="58293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F1F4F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1F4F8"/>
                </a:solidFill>
                <a:latin typeface="DejaVu Sans"/>
                <a:ea typeface="DejaVu Sans"/>
                <a:cs typeface="DejaVu Sans"/>
              </a:rPr>
              <a:t>paultop@mail.ru</a:t>
            </a:r>
          </a:p>
        </p:txBody>
      </p:sp>
      <p:sp>
        <p:nvSpPr>
          <p:cNvPr id="7" name="p3-text-247">
            <a:extLst xmlns:a="http://schemas.openxmlformats.org/drawingml/2006/main">
              <a:ext uri="{FF2B5EF4-FFF2-40B4-BE49-F238E27FC236}">
                <a16:creationId xmlns:a16="http://schemas.microsoft.com/office/drawing/2014/main" id="{B1AB0ADB-A56E-4978-9400-171986A1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53125"/>
            <a:ext cx="600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+7 (926) 737-40-68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5ee97c424e4cb5"/>
          <a:stretch xmlns:a="http://schemas.openxmlformats.org/drawingml/2006/main"/>
        </p:blipFill>
        <p:spPr>
          <a:xfrm xmlns:a="http://schemas.openxmlformats.org/drawingml/2006/main">
            <a:off x="7953375" y="604199"/>
            <a:ext cx="3486150" cy="5230502"/>
          </a:xfrm>
          <a:prstGeom xmlns:a="http://schemas.openxmlformats.org/drawingml/2006/main" prst="rect">
            <a:avLst/>
          </a:prstGeom>
        </p:spPr>
      </p:pic>
      <p:sp>
        <p:nvSpPr>
          <p:cNvPr id="9" name="p0-text-248">
            <a:extLst xmlns:a="http://schemas.openxmlformats.org/drawingml/2006/main">
              <a:ext uri="{FF2B5EF4-FFF2-40B4-BE49-F238E27FC236}">
                <a16:creationId xmlns:a16="http://schemas.microsoft.com/office/drawing/2014/main" id="{E4C08B9C-554A-4008-9B56-D4E6909D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00800"/>
            <a:ext cx="762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A4B1C5"/>
                </a:solidFill>
                <a:latin typeface="DejaVu Sans"/>
                <a:ea typeface="DejaVu Sans"/>
                <a:cs typeface="DejaVu Sans"/>
              </a:rPr>
              <a:t>18 / 18</a:t>
            </a:r>
          </a:p>
        </p:txBody>
      </p:sp>
    </p:spTree>
    <p:extLst>
      <p:ext uri="{BB962C8B-B14F-4D97-AF65-F5344CB8AC3E}">
        <p14:creationId xmlns:p14="http://schemas.microsoft.com/office/powerpoint/2010/main" val="2028496942"/>
      </p:ext>
    </p:extLst>
  </p:cSld>
  <p:transition spd="med" advClick="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5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6" dur="550"/>
                                  <p:tgtEl>
                                    <p:spTgt spid="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7" presetID="10" presetClass="entr" presetSubtype="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9" dur="550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0" presetID="10" presetClass="entr" presetSubtype="0" fill="hold" nodeType="withEffect">
                            <p:stCondLst>
                              <p:cond delay="220"/>
                            </p:stCondLst>
                            <p:childTnLst>
                              <p:set>
                                <p:cBhvr>
                                  <p:cTn id="11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2" dur="550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4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6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5" dur="550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17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8" dur="550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presetID="10" presetClass="entr" presetSubtype="0" fill="hold" nodeType="withEffect">
                            <p:stCondLst>
                              <p:cond delay="720"/>
                            </p:stCondLst>
                            <p:childTnLst>
                              <p:set>
                                <p:cBhvr>
                                  <p:cTn id="20" dur="1" fill="hold">
                                    <p:stCondLst>
                                      <p:cond delay="0"/>
                                    </p:stCondLst>
                                  </p:cTn>
                                  <p:tgtEl>
                                    <p:spTgt spid="1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1" dur="550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2026-09-30T11:45:06.8060000Z</dcterms:created>
  <dcterms:modified xsi:type="dcterms:W3CDTF">2026-09-30T11:45:06.8060000Z</dcterms:modified>
</coreProperties>
</file>